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4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5.xml" ContentType="application/vnd.openxmlformats-officedocument.presentationml.tags+xml"/>
  <Override PartName="/ppt/notesSlides/notesSlide16.xml" ContentType="application/vnd.openxmlformats-officedocument.presentationml.notesSlide+xml"/>
  <Override PartName="/ppt/tags/tag6.xml" ContentType="application/vnd.openxmlformats-officedocument.presentationml.tags+xml"/>
  <Override PartName="/ppt/notesSlides/notesSlide17.xml" ContentType="application/vnd.openxmlformats-officedocument.presentationml.notesSlide+xml"/>
  <Override PartName="/ppt/tags/tag7.xml" ContentType="application/vnd.openxmlformats-officedocument.presentationml.tags+xml"/>
  <Override PartName="/ppt/notesSlides/notesSlide18.xml" ContentType="application/vnd.openxmlformats-officedocument.presentationml.notesSlide+xml"/>
  <Override PartName="/ppt/tags/tag8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81" r:id="rId3"/>
    <p:sldId id="282" r:id="rId4"/>
    <p:sldId id="301" r:id="rId5"/>
    <p:sldId id="420" r:id="rId6"/>
    <p:sldId id="421" r:id="rId7"/>
    <p:sldId id="422" r:id="rId8"/>
    <p:sldId id="423" r:id="rId9"/>
    <p:sldId id="424" r:id="rId10"/>
    <p:sldId id="425" r:id="rId11"/>
    <p:sldId id="389" r:id="rId12"/>
    <p:sldId id="426" r:id="rId13"/>
    <p:sldId id="427" r:id="rId14"/>
    <p:sldId id="428" r:id="rId15"/>
    <p:sldId id="429" r:id="rId16"/>
    <p:sldId id="430" r:id="rId17"/>
    <p:sldId id="431" r:id="rId18"/>
    <p:sldId id="432" r:id="rId19"/>
    <p:sldId id="433" r:id="rId20"/>
    <p:sldId id="434" r:id="rId21"/>
    <p:sldId id="436" r:id="rId22"/>
    <p:sldId id="437" r:id="rId23"/>
    <p:sldId id="435" r:id="rId24"/>
    <p:sldId id="438" r:id="rId25"/>
  </p:sldIdLst>
  <p:sldSz cx="9144000" cy="6858000" type="screen4x3"/>
  <p:notesSz cx="6858000" cy="9144000"/>
  <p:custDataLst>
    <p:tags r:id="rId2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87" autoAdjust="0"/>
    <p:restoredTop sz="82893" autoAdjust="0"/>
  </p:normalViewPr>
  <p:slideViewPr>
    <p:cSldViewPr showGuides="1">
      <p:cViewPr varScale="1">
        <p:scale>
          <a:sx n="58" d="100"/>
          <a:sy n="58" d="100"/>
        </p:scale>
        <p:origin x="1424" y="52"/>
      </p:cViewPr>
      <p:guideLst>
        <p:guide orient="horz" pos="166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190"/>
    </p:cViewPr>
  </p:sorterViewPr>
  <p:notesViewPr>
    <p:cSldViewPr showGuides="1">
      <p:cViewPr varScale="1">
        <p:scale>
          <a:sx n="78" d="100"/>
          <a:sy n="78" d="100"/>
        </p:scale>
        <p:origin x="-2856" y="-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55154-7438-4831-B22F-E91BD9D412C3}" type="datetimeFigureOut">
              <a:rPr lang="de-DE" smtClean="0"/>
              <a:pPr/>
              <a:t>27.03.2014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B3A1E-25E4-4791-A2E0-7B88226C66F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2343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CD8FA-F00C-4F19-8C91-0E921AE89D18}" type="datetimeFigureOut">
              <a:rPr lang="de-DE" smtClean="0"/>
              <a:pPr/>
              <a:t>27.03.2014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28C8E-25DA-4184-A7B6-50B476E81FB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1996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81222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1674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61858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65782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34302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11959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171450" indent="-171450">
              <a:buFontTx/>
              <a:buChar char="-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zeigen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Load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Kontextmenu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erstellen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Pen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zum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erstellen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</a:t>
            </a:r>
            <a:r>
              <a:rPr lang="en-US" sz="1200" b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MenuClick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MouseDown</a:t>
            </a:r>
            <a:r>
              <a:rPr lang="en-US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/Move/Up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Paint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DoubleClick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FloodFill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marL="171450" indent="-171450">
              <a:buFontTx/>
              <a:buChar char="-"/>
            </a:pP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Klasse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PaintTools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statischer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Methode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FloodFill</a:t>
            </a: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-----------------------------------------------------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public partial class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PaintForm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: Form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ContextMenu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menu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"Black";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Pen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mouseDown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Graphics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graphicsBitmap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Point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Bitmap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cacheBitmap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void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OnLoad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(object sender,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EventArgs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menu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ContextMenu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EventHandler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OnMenuClick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menu.MenuItems.AddRange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MenuItem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[]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MenuItem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Color.Black.Name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h),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MenuItem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Color.Red.Name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h),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MenuItem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Color.Green.Name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h),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MenuItem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Color.Blue.Name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h),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MenuItem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Color.Yellow.Name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h)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});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Pen(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Color.FromName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5);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 Cache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cacheBitmap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Bitmap(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Screen.PrimaryScreen.WorkingArea.Width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Screen.PrimaryScreen.WorkingArea.Height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graphicsBitmap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Graphics.FromImage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cacheBitmap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 Trick, um die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Aussengrenzen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und das Vergrößern des Bildes nicht zu berücksichtigen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graphicsBitmap.DrawRectangle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Pen(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Color.FromName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"), 1), 0, 0, ClientSize.Width-1, ClientSize.Height-1);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protected void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OnMenuClick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(object sender,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EventArgs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((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MenuItem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sender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).Text;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Pen(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Color.FromName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5);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void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OnMouseDown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(object sender,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MouseEventArgs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e.Button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MouseButtons.Right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menu.Show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e.Location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e.Button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MouseButtons.Left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mouseDown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e.Location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void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OnMouseMove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(object sender,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MouseEventArgs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mouseDown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CreateGraphics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g.DrawLine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e.Location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 Zeichnen in Bitmap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cachen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graphicsBitmap.DrawLine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e.Location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e.Location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void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OnMouseUp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(object sender,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MouseEventArgs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mouseDown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void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OnPaint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(object sender,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PaintEventArgs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e.Graphics.DrawImage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cacheBitmap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Point(0, 0));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void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OnMouseDoubleClick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(object sender,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MouseEventArgs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Cursor c = Cursor;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Cursor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Cursors.WaitCursor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PaintTools.FloodFill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cacheBitmap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e.Location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Color.FromName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PaintTools.FloodFillRecursive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cacheBitmap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e.Location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Color.FromName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cacheBitmap.GetPixel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e.Location.X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e.Location.Y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Invalidate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Cursor = c;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---------------------------------------------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PaintTools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public static void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FloodFill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(Bitmap b, Point p, Color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newColor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Color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oldColor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b.GetPixel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Stack&lt;Point&gt;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Stack&lt;Point&gt;();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stack.Push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(p);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stack.Count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p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stack.Pop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b.GetPixel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ToArgb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 ==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oldColor.ToArgb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b.SetPixel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newColor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// 4-Neighbor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stack.Push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(new Point(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p.X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+ 1)); //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unten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stack.Push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(new Point(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p.X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+ 1,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)); //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rechts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stack.Push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(new Point(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p.X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- 1)); //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oben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stack.Push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(new Point(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p.X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- 1,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)); // links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Punkt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08886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88124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41885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72628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5283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9042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4170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Stack&lt;T&gt; :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ICollection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T[]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public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Count { get; private set;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Stack(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items = new T[length == 0 ? 10 : length];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Push(T item)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[Count] = item;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Count++;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 Peek()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(Count == 0)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throw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InvalidOperationException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("No items on stack.");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[Count - 1];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 Pop()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(Count == 0)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throw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InvalidOperationException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("No items on stack.");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T item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[Count - 1];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[Count - 1]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default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Count--;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item;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Clear()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T[10];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Count = 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 Überprüfen, ob noch Platz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&gt;= Count + 1)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 Array-Kapazität verdoppeln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* 2;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Array.Resize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4906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5398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25279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PostScript ähnlich wie Portable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Document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Format (PDF) Seitenbeschreibungssprache.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PostScript seit 1984 von Adobe entwickelt (lange Industriestandard) in der Druckindustrie,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inzwischen durch PDF ver­drängt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88081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zeigen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53370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zeigen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Paint, Click;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Viewer.Read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Viewer.Paint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void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OnPaint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(object sender,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PaintEventArgs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viewer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viewer.Paint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e.Graphics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void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OnClick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(object sender,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EventArgs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dlg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OpenFileDialog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dlg.Filter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"PostScript (*.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)|*.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ps|Alle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Dateien (*.*)|*.*";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dlg.RestoreDirectory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dlg.ShowDialog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 ==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DialogResult.OK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StreamReader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dlg.FileName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viewer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Viewer(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Invalidate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-------------------------------------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Viewer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ArrayList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&lt;string[]&gt; commands =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ArrayList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&lt;string[]&gt;();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Pen p = new Pen(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Color.Black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x1 = 1, y1 = 1;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Viewer(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TextReader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r.ReadLine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[]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line.Split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[] { ' ' },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StringSplitOptions.RemoveEmptyEntries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commands.Add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r.Close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Paint(Graphics g)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transform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(g);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foreach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command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commands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Stack&lt;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&gt;();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foreach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(string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command)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stack.Push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switch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stack.Pop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ToLower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setlinewidth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":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p.Width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int.Parse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stack.Pop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break;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setrgbcolor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":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// amerikanische Schreibweise für Zahlen in PostScript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ci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CultureInfo.InvariantCulture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double.Parse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stack.Pop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(), ci) * 255);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green = (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)(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double.Parse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stack.Pop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(), ci) * 255);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red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(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)(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double.Parse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stack.Pop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(), ci) * 255);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p.Brush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SolidBrush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Color.FromArgb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(red, green, blue));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break;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":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sweepAngle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float.Parse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stack.Pop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startAngle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float.Parse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stack.Pop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radius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float.Parse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stack.Pop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float.Parse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stack.Pop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x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float.Parse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stack.Pop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g.DrawArc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(p, x-radius, y-radius,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radius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* 2,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radius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* 2,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startAngle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sweepAngle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break;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moveto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":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y1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int.Parse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stack.Pop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x1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int.Parse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stack.Pop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break;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lineto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":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y2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int.Parse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stack.Pop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x2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int.Parse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stack.Pop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g.DrawLine(p, x1, y1, x2, y2);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x1 = x2;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y1 = y2;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break;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transform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(Graphics g)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 kartesisches Koordinatensystem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var matrix = new Matrix(1, 0, 0, -1, 0, 0);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matrix.Translate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(0, -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Screen.PrimaryScreen.WorkingArea.Height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+ 100);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g.Transform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matrix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739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bgerundetes Rechteck 14"/>
          <p:cNvSpPr/>
          <p:nvPr/>
        </p:nvSpPr>
        <p:spPr>
          <a:xfrm>
            <a:off x="305972" y="330590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Textfeld 6"/>
          <p:cNvSpPr txBox="1"/>
          <p:nvPr userDrawn="1"/>
        </p:nvSpPr>
        <p:spPr>
          <a:xfrm>
            <a:off x="6660232" y="6581001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67CE9CA-8AFD-474E-817D-A7FD2F92BED0}" type="slidenum">
              <a:rPr lang="de-DE" sz="1200" smtClean="0"/>
              <a:pPr algn="r"/>
              <a:t>‹Nr.›</a:t>
            </a:fld>
            <a:endParaRPr lang="de-DE" sz="1200" dirty="0"/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extfeld 7"/>
          <p:cNvSpPr txBox="1"/>
          <p:nvPr userDrawn="1"/>
        </p:nvSpPr>
        <p:spPr>
          <a:xfrm>
            <a:off x="6660232" y="6581001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67CE9CA-8AFD-474E-817D-A7FD2F92BED0}" type="slidenum">
              <a:rPr lang="de-DE" sz="1200" smtClean="0"/>
              <a:pPr algn="r"/>
              <a:t>‹Nr.›</a:t>
            </a:fld>
            <a:endParaRPr lang="de-DE" sz="1200" dirty="0"/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</p:sldLayoutIdLst>
  <p:transition spd="slow">
    <p:push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Visio-Zeichnung2.vsdx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Visio-Zeichnung1.vsd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57158" y="2276872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de-DE" sz="2800" b="1" dirty="0" smtClean="0"/>
              <a:t>Algorithmen und Datenstrukturen</a:t>
            </a:r>
            <a:endParaRPr lang="de-DE" sz="2800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14"/>
          <a:stretch/>
        </p:blipFill>
        <p:spPr bwMode="auto">
          <a:xfrm>
            <a:off x="-36512" y="-27384"/>
            <a:ext cx="9180512" cy="164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56028" y="4581128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Prof. </a:t>
            </a:r>
            <a:r>
              <a:rPr lang="de-DE" smtClean="0"/>
              <a:t>Dr. Sönke </a:t>
            </a:r>
            <a:r>
              <a:rPr lang="de-DE" dirty="0" err="1" smtClean="0"/>
              <a:t>Cordts</a:t>
            </a:r>
            <a:endParaRPr lang="de-DE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9460"/>
    </mc:Choice>
    <mc:Fallback xmlns="">
      <p:transition advTm="946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lvl="0" indent="-342900">
              <a:buFont typeface="+mj-lt"/>
              <a:buAutoNum type="arabicPeriod"/>
            </a:pPr>
            <a:r>
              <a:rPr lang="de-DE" sz="1600" dirty="0"/>
              <a:t>Implementieren Sie einen Stack, indem Sie intern eine Liste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als Komposition ver­wenden </a:t>
            </a:r>
            <a:r>
              <a:rPr lang="de-DE" sz="1600" dirty="0"/>
              <a:t>(</a:t>
            </a:r>
            <a:r>
              <a:rPr lang="de-DE" sz="1600" dirty="0" err="1"/>
              <a:t>ArrayList</a:t>
            </a:r>
            <a:r>
              <a:rPr lang="de-DE" sz="1600" dirty="0"/>
              <a:t>, </a:t>
            </a:r>
            <a:r>
              <a:rPr lang="de-DE" sz="1600" dirty="0" err="1"/>
              <a:t>LinkedList</a:t>
            </a:r>
            <a:r>
              <a:rPr lang="de-DE" sz="1600" dirty="0" smtClean="0"/>
              <a:t>).</a:t>
            </a:r>
            <a:br>
              <a:rPr lang="de-DE" sz="1600" dirty="0" smtClean="0"/>
            </a:br>
            <a:endParaRPr lang="de-DE" sz="1600" dirty="0" smtClean="0"/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3.2 Stack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319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5616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PostScript-Viewer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tabLst>
                <a:tab pos="1701800" algn="l"/>
              </a:tabLst>
            </a:pPr>
            <a:r>
              <a:rPr lang="de-DE" sz="2000" b="1" dirty="0" smtClean="0">
                <a:solidFill>
                  <a:schemeClr val="tx1"/>
                </a:solidFill>
              </a:rPr>
              <a:t>PostScript</a:t>
            </a:r>
            <a:r>
              <a:rPr lang="de-DE" sz="2000" dirty="0" smtClean="0">
                <a:solidFill>
                  <a:schemeClr val="tx1"/>
                </a:solidFill>
              </a:rPr>
              <a:t>:	stapelorientierte Programmiersprache</a:t>
            </a:r>
          </a:p>
          <a:p>
            <a:pPr>
              <a:spcAft>
                <a:spcPts val="600"/>
              </a:spcAft>
              <a:tabLst>
                <a:tab pos="1701800" algn="l"/>
              </a:tabLst>
            </a:pPr>
            <a:r>
              <a:rPr lang="de-DE" sz="2000" dirty="0">
                <a:solidFill>
                  <a:schemeClr val="tx1"/>
                </a:solidFill>
              </a:rPr>
              <a:t>	</a:t>
            </a:r>
            <a:r>
              <a:rPr lang="de-DE" sz="2000" dirty="0" smtClean="0">
                <a:solidFill>
                  <a:schemeClr val="tx1"/>
                </a:solidFill>
              </a:rPr>
              <a:t>Ablage und Entnahme der Parameter über Stack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3.2 Stack</a:t>
            </a:r>
            <a:endParaRPr lang="de-DE" sz="2000" b="1" dirty="0"/>
          </a:p>
        </p:txBody>
      </p:sp>
      <p:pic>
        <p:nvPicPr>
          <p:cNvPr id="7" name="Grafik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32" y="2492896"/>
            <a:ext cx="6336736" cy="36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091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5616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PostScript-Viewer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Beispiel einer einfachen PostScript-Datei</a:t>
            </a:r>
          </a:p>
          <a:p>
            <a:endParaRPr lang="de-DE" sz="2000" dirty="0">
              <a:solidFill>
                <a:schemeClr val="tx1"/>
              </a:solidFill>
            </a:endParaRPr>
          </a:p>
          <a:p>
            <a:r>
              <a:rPr lang="de-DE" sz="14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%!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PS-Adobe-3.0</a:t>
            </a: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Creator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 Cordts</a:t>
            </a: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%%Title: Circle</a:t>
            </a: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%r g b</a:t>
            </a: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1 0 </a:t>
            </a:r>
            <a:r>
              <a:rPr lang="de-DE" sz="14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0.5 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setrgbcolor</a:t>
            </a:r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 Kreis</a:t>
            </a: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setlinewidth</a:t>
            </a:r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200 600 100 0 360 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arc</a:t>
            </a:r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 Linie</a:t>
            </a: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200 600 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moveto</a:t>
            </a:r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200 700 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lineto</a:t>
            </a:r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stroke</a:t>
            </a:r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showpage</a:t>
            </a:r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quit</a:t>
            </a:r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600"/>
              </a:spcAft>
            </a:pPr>
            <a:endParaRPr lang="de-DE" sz="14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3.2 Stack</a:t>
            </a:r>
            <a:endParaRPr lang="de-DE" sz="2000" b="1" dirty="0"/>
          </a:p>
        </p:txBody>
      </p:sp>
      <p:sp>
        <p:nvSpPr>
          <p:cNvPr id="2" name="Ovale Legende 1"/>
          <p:cNvSpPr/>
          <p:nvPr/>
        </p:nvSpPr>
        <p:spPr>
          <a:xfrm>
            <a:off x="5508104" y="1969362"/>
            <a:ext cx="2016224" cy="648072"/>
          </a:xfrm>
          <a:prstGeom prst="wedgeEllipseCallout">
            <a:avLst>
              <a:gd name="adj1" fmla="val -169012"/>
              <a:gd name="adj2" fmla="val 196090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Stiftfarbe</a:t>
            </a:r>
            <a:endParaRPr lang="de-DE" dirty="0"/>
          </a:p>
        </p:txBody>
      </p:sp>
      <p:sp>
        <p:nvSpPr>
          <p:cNvPr id="8" name="Ovale Legende 7"/>
          <p:cNvSpPr/>
          <p:nvPr/>
        </p:nvSpPr>
        <p:spPr>
          <a:xfrm>
            <a:off x="4491081" y="3176972"/>
            <a:ext cx="1953127" cy="648072"/>
          </a:xfrm>
          <a:prstGeom prst="wedgeEllipseCallout">
            <a:avLst>
              <a:gd name="adj1" fmla="val -151252"/>
              <a:gd name="adj2" fmla="val 103027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Stiftbreite</a:t>
            </a:r>
            <a:endParaRPr lang="de-DE" dirty="0"/>
          </a:p>
        </p:txBody>
      </p:sp>
      <p:sp>
        <p:nvSpPr>
          <p:cNvPr id="9" name="Ovale Legende 8"/>
          <p:cNvSpPr/>
          <p:nvPr/>
        </p:nvSpPr>
        <p:spPr>
          <a:xfrm>
            <a:off x="5076056" y="4060546"/>
            <a:ext cx="2160240" cy="648072"/>
          </a:xfrm>
          <a:prstGeom prst="wedgeEllipseCallout">
            <a:avLst>
              <a:gd name="adj1" fmla="val -150802"/>
              <a:gd name="adj2" fmla="val 3960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Kreis</a:t>
            </a:r>
            <a:endParaRPr lang="de-DE" dirty="0"/>
          </a:p>
        </p:txBody>
      </p:sp>
      <p:sp>
        <p:nvSpPr>
          <p:cNvPr id="10" name="Ovale Legende 9"/>
          <p:cNvSpPr/>
          <p:nvPr/>
        </p:nvSpPr>
        <p:spPr>
          <a:xfrm>
            <a:off x="3417557" y="4781715"/>
            <a:ext cx="2160240" cy="648072"/>
          </a:xfrm>
          <a:prstGeom prst="wedgeEllipseCallout">
            <a:avLst>
              <a:gd name="adj1" fmla="val -105772"/>
              <a:gd name="adj2" fmla="val -5046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Stift bewegen</a:t>
            </a:r>
            <a:endParaRPr lang="de-DE" dirty="0"/>
          </a:p>
        </p:txBody>
      </p:sp>
      <p:sp>
        <p:nvSpPr>
          <p:cNvPr id="15" name="Ovale Legende 14"/>
          <p:cNvSpPr/>
          <p:nvPr/>
        </p:nvSpPr>
        <p:spPr>
          <a:xfrm>
            <a:off x="4932040" y="5545517"/>
            <a:ext cx="2160240" cy="648072"/>
          </a:xfrm>
          <a:prstGeom prst="wedgeEllipseCallout">
            <a:avLst>
              <a:gd name="adj1" fmla="val -174218"/>
              <a:gd name="adj2" fmla="val -80097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Linie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4840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24482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PostScript-Viewer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Auf welche Ereignisse muss in der Form reagiert werden?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Welche Methode/Eigenschaften soll die Klasse Viewer enthalten?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3.2 Stack</a:t>
            </a:r>
            <a:endParaRPr lang="de-DE" sz="2000" b="1" dirty="0"/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57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lvl="0" indent="-342900">
              <a:buFont typeface="+mj-lt"/>
              <a:buAutoNum type="arabicPeriod" startAt="2"/>
            </a:pPr>
            <a:r>
              <a:rPr lang="de-DE" sz="1600" dirty="0" smtClean="0"/>
              <a:t>Schreiben </a:t>
            </a:r>
            <a:r>
              <a:rPr lang="de-DE" sz="1600" dirty="0"/>
              <a:t>Sie ein </a:t>
            </a:r>
            <a:r>
              <a:rPr lang="de-DE" sz="1600" dirty="0" err="1"/>
              <a:t>Interpreterprogramm</a:t>
            </a:r>
            <a:r>
              <a:rPr lang="de-DE" sz="1600" dirty="0"/>
              <a:t>, das zum Testen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folgende </a:t>
            </a:r>
            <a:r>
              <a:rPr lang="de-DE" sz="1600" dirty="0"/>
              <a:t>stapelbasierte Befehle aus einer Datei ausführt:</a:t>
            </a:r>
          </a:p>
          <a:p>
            <a:pPr marL="342900" lvl="0" indent="-342900">
              <a:buFont typeface="+mj-lt"/>
              <a:buAutoNum type="arabicPeriod" startAt="2"/>
            </a:pPr>
            <a:endParaRPr lang="de-DE" sz="1600" dirty="0"/>
          </a:p>
          <a:p>
            <a:pPr marL="360363" lvl="0"/>
            <a:r>
              <a:rPr lang="de-DE" sz="1600" b="1" dirty="0" smtClean="0"/>
              <a:t>Beispiel</a:t>
            </a:r>
            <a:r>
              <a:rPr lang="de-DE" sz="1600" b="1" dirty="0"/>
              <a:t>:</a:t>
            </a:r>
          </a:p>
          <a:p>
            <a:pPr marL="360363" lvl="0">
              <a:buFont typeface="+mj-lt"/>
              <a:buAutoNum type="arabicPeriod" startAt="2"/>
            </a:pPr>
            <a:endParaRPr lang="de-DE" sz="1600" dirty="0"/>
          </a:p>
          <a:p>
            <a:pPr marL="360363" lvl="0"/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ArrayList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0363" lvl="0"/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100000 .Add</a:t>
            </a:r>
          </a:p>
          <a:p>
            <a:pPr marL="360363" lvl="0"/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show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0363" lvl="0"/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100000 .Remove</a:t>
            </a:r>
          </a:p>
          <a:p>
            <a:pPr marL="360363" lvl="0"/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show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0363" lvl="0"/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delete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0363" lvl="0">
              <a:buFont typeface="+mj-lt"/>
              <a:buAutoNum type="arabicPeriod" startAt="2"/>
            </a:pPr>
            <a:endParaRPr lang="de-DE" sz="1600" dirty="0" smtClean="0"/>
          </a:p>
          <a:p>
            <a:pPr marL="360363" lvl="0"/>
            <a:r>
              <a:rPr lang="de-DE" sz="1600" dirty="0" err="1" smtClean="0"/>
              <a:t>new</a:t>
            </a:r>
            <a:r>
              <a:rPr lang="de-DE" sz="1600" dirty="0"/>
              <a:t>: 	Erzeugt eine neue Instanz der aufgeführten Klasse</a:t>
            </a:r>
          </a:p>
          <a:p>
            <a:pPr marL="360363" lvl="0"/>
            <a:r>
              <a:rPr lang="de-DE" sz="1600" dirty="0" err="1"/>
              <a:t>delete</a:t>
            </a:r>
            <a:r>
              <a:rPr lang="de-DE" sz="1600" dirty="0"/>
              <a:t>: 	Löscht die zuletzt erzeugte Instanz</a:t>
            </a:r>
          </a:p>
          <a:p>
            <a:pPr marL="360363" lvl="0"/>
            <a:r>
              <a:rPr lang="de-DE" sz="1600" dirty="0" err="1"/>
              <a:t>show</a:t>
            </a:r>
            <a:r>
              <a:rPr lang="de-DE" sz="1600" dirty="0"/>
              <a:t>: 	Gibt die Laufzeit seit der letzten show-Anweisung bzw.  seit </a:t>
            </a:r>
            <a:r>
              <a:rPr lang="de-DE" sz="1600" dirty="0" smtClean="0"/>
              <a:t>		Start </a:t>
            </a:r>
            <a:r>
              <a:rPr lang="de-DE" sz="1600" dirty="0"/>
              <a:t>des Skripts</a:t>
            </a:r>
          </a:p>
          <a:p>
            <a:pPr marL="360363" lvl="0"/>
            <a:r>
              <a:rPr lang="de-DE" sz="1600" dirty="0"/>
              <a:t>n Methodenname: n gibt die Anzahl der Durchläufe für den </a:t>
            </a:r>
            <a:r>
              <a:rPr lang="de-DE" sz="1600" dirty="0" smtClean="0"/>
              <a:t>			Methodennamen </a:t>
            </a:r>
            <a:r>
              <a:rPr lang="de-DE" sz="1600" dirty="0"/>
              <a:t>an. Der Wert aller Übergabe-parameter </a:t>
            </a:r>
            <a:r>
              <a:rPr lang="de-DE" sz="1600" dirty="0" smtClean="0"/>
              <a:t>		entspricht </a:t>
            </a:r>
            <a:r>
              <a:rPr lang="de-DE" sz="1600" dirty="0"/>
              <a:t>dem aktuellen Durchlaufindex</a:t>
            </a:r>
            <a:r>
              <a:rPr lang="de-DE" sz="1600" dirty="0" smtClean="0"/>
              <a:t>.</a:t>
            </a:r>
            <a:endParaRPr lang="de-DE" sz="1600" dirty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3.2 Stack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127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5616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</a:t>
            </a:r>
            <a:r>
              <a:rPr lang="de-DE" sz="2000" b="1" dirty="0" err="1" smtClean="0">
                <a:solidFill>
                  <a:schemeClr val="tx1"/>
                </a:solidFill>
              </a:rPr>
              <a:t>FloodFill</a:t>
            </a:r>
            <a:r>
              <a:rPr lang="de-DE" sz="2000" b="1" dirty="0" smtClean="0">
                <a:solidFill>
                  <a:schemeClr val="tx1"/>
                </a:solidFill>
              </a:rPr>
              <a:t>-Algorithmus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tabLst>
                <a:tab pos="1701800" algn="l"/>
              </a:tabLst>
            </a:pPr>
            <a:r>
              <a:rPr lang="de-DE" sz="2000" dirty="0" smtClean="0">
                <a:solidFill>
                  <a:schemeClr val="tx1"/>
                </a:solidFill>
              </a:rPr>
              <a:t>Einfärben in Malprogrammen von Malflächen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3.2 Stack</a:t>
            </a:r>
            <a:endParaRPr lang="de-DE" sz="2000" b="1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3276035"/>
              </p:ext>
            </p:extLst>
          </p:nvPr>
        </p:nvGraphicFramePr>
        <p:xfrm>
          <a:off x="2411760" y="1988840"/>
          <a:ext cx="4104456" cy="4209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1" name="Visio" r:id="rId5" imgW="3589032" imgH="3688213" progId="Visio.Drawing.15">
                  <p:embed/>
                </p:oleObj>
              </mc:Choice>
              <mc:Fallback>
                <p:oleObj name="Visio" r:id="rId5" imgW="3589032" imgH="3688213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1988840"/>
                        <a:ext cx="4104456" cy="42091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Grafik 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9222" y="5445224"/>
            <a:ext cx="617575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929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81481E-6 L -2.5E-6 0.00047 C -0.0033 -0.00509 -0.00607 -0.00995 -0.00903 -0.01504 C -0.01458 -0.02407 -0.01284 -0.01944 -0.01788 -0.03009 C -0.02083 -0.03564 -0.02291 -0.04282 -0.02673 -0.04814 C -0.02743 -0.04953 -0.02864 -0.05023 -0.02968 -0.05138 C -0.03055 -0.05555 -0.03159 -0.05925 -0.03264 -0.06296 C -0.0335 -0.06643 -0.03472 -0.0699 -0.03576 -0.07314 C -0.03611 -0.07523 -0.03646 -0.07754 -0.03715 -0.07986 C -0.03767 -0.08148 -0.03802 -0.0831 -0.03854 -0.08472 C -0.03906 -0.0875 -0.03923 -0.09027 -0.0401 -0.09305 C -0.04114 -0.09722 -0.04392 -0.10092 -0.046 -0.10462 C -0.04705 -0.10787 -0.04722 -0.1118 -0.04896 -0.11458 C -0.05607 -0.12662 -0.04722 -0.11157 -0.05468 -0.12615 C -0.05642 -0.12962 -0.06024 -0.13495 -0.06215 -0.13773 C -0.06458 -0.15162 -0.06163 -0.1412 -0.06649 -0.15115 C -0.06857 -0.15532 -0.07257 -0.16435 -0.07257 -0.16412 C -0.07291 -0.16643 -0.07291 -0.16898 -0.07396 -0.17106 C -0.07465 -0.17245 -0.07604 -0.17314 -0.07691 -0.1743 C -0.07795 -0.17592 -0.07899 -0.17754 -0.08003 -0.17916 C -0.08038 -0.18078 -0.08038 -0.1831 -0.08142 -0.18425 C -0.0842 -0.18865 -0.09166 -0.19606 -0.09166 -0.19583 C -0.09462 -0.20555 -0.0908 -0.19675 -0.09757 -0.20416 C -0.09878 -0.20578 -0.09948 -0.20763 -0.10034 -0.20925 C -0.10191 -0.21134 -0.1033 -0.21388 -0.10503 -0.21574 C -0.10764 -0.21921 -0.11076 -0.22245 -0.11389 -0.22569 C -0.11718 -0.22986 -0.11962 -0.23287 -0.12396 -0.23587 C -0.13125 -0.2405 -0.12587 -0.23402 -0.13281 -0.24074 C -0.13524 -0.24305 -0.14323 -0.25347 -0.14774 -0.25555 C -0.15 -0.25694 -0.1526 -0.25671 -0.15503 -0.25717 C -0.16805 -0.26712 -0.14739 -0.25208 -0.16823 -0.26388 C -0.17048 -0.26504 -0.17205 -0.26643 -0.1743 -0.26712 C -0.17812 -0.26921 -0.18177 -0.26967 -0.18611 -0.27037 C -0.22934 -0.26944 -0.22743 -0.27245 -0.25243 -0.26712 C -0.25486 -0.26666 -0.25729 -0.26643 -0.25972 -0.2655 C -0.26232 -0.26481 -0.26475 -0.26342 -0.26718 -0.26226 C -0.26805 -0.26134 -0.26927 -0.26018 -0.26996 -0.25902 C -0.27291 -0.25509 -0.27413 -0.25208 -0.27743 -0.24907 C -0.27882 -0.24768 -0.28055 -0.24699 -0.28177 -0.24583 C -0.28298 -0.24467 -0.28368 -0.24305 -0.28489 -0.24236 C -0.28715 -0.24097 -0.29496 -0.23935 -0.2967 -0.23912 C -0.29965 -0.2375 -0.30243 -0.23564 -0.30538 -0.23425 C -0.31684 -0.22847 -0.33159 -0.23356 -0.34236 -0.23425 C -0.34826 -0.23495 -0.35416 -0.23587 -0.35989 -0.2375 C -0.36337 -0.23819 -0.36909 -0.2412 -0.3717 -0.24236 C -0.37326 -0.24305 -0.37482 -0.24328 -0.37639 -0.24398 C -0.37778 -0.24537 -0.37899 -0.24675 -0.38073 -0.24745 C -0.38385 -0.24861 -0.39635 -0.25023 -0.39843 -0.25069 C -0.39948 -0.25092 -0.39653 -0.25069 -0.39531 -0.25069 L -0.39843 -0.25231 " pathEditMode="relative" rAng="0" ptsTypes="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31" y="-13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12961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</a:t>
            </a:r>
            <a:r>
              <a:rPr lang="de-DE" sz="2000" b="1" dirty="0" err="1" smtClean="0">
                <a:solidFill>
                  <a:schemeClr val="tx1"/>
                </a:solidFill>
              </a:rPr>
              <a:t>FloodFill</a:t>
            </a:r>
            <a:r>
              <a:rPr lang="de-DE" sz="2000" b="1" dirty="0" smtClean="0">
                <a:solidFill>
                  <a:schemeClr val="tx1"/>
                </a:solidFill>
              </a:rPr>
              <a:t>-Algorithmus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tabLst>
                <a:tab pos="1701800" algn="l"/>
              </a:tabLst>
            </a:pPr>
            <a:r>
              <a:rPr lang="de-DE" sz="2000" b="1" dirty="0" smtClean="0">
                <a:solidFill>
                  <a:schemeClr val="tx1"/>
                </a:solidFill>
              </a:rPr>
              <a:t>Pseudocode (rekursiv)</a:t>
            </a:r>
          </a:p>
          <a:p>
            <a:pPr>
              <a:spcAft>
                <a:spcPts val="600"/>
              </a:spcAft>
              <a:tabLst>
                <a:tab pos="1701800" algn="l"/>
              </a:tabLst>
            </a:pPr>
            <a:endParaRPr lang="de-DE" sz="20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tabLst>
                <a:tab pos="1701800" algn="l"/>
              </a:tabLst>
            </a:pPr>
            <a:endParaRPr lang="de-DE" sz="2000" dirty="0" smtClean="0">
              <a:solidFill>
                <a:schemeClr val="tx1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3.2 Stack</a:t>
            </a:r>
            <a:endParaRPr lang="de-DE" sz="2000" b="1" dirty="0"/>
          </a:p>
        </p:txBody>
      </p:sp>
      <p:sp>
        <p:nvSpPr>
          <p:cNvPr id="2" name="Rechteck 1"/>
          <p:cNvSpPr/>
          <p:nvPr/>
        </p:nvSpPr>
        <p:spPr>
          <a:xfrm>
            <a:off x="611560" y="2337842"/>
            <a:ext cx="78488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Function</a:t>
            </a:r>
            <a:r>
              <a:rPr lang="de-DE" sz="16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FloodFillRecursive</a:t>
            </a:r>
            <a:r>
              <a:rPr lang="de-DE" sz="16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(x, y, </a:t>
            </a:r>
            <a:r>
              <a:rPr lang="de-DE" sz="16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neueFarbe</a:t>
            </a:r>
            <a:r>
              <a:rPr lang="de-DE" sz="16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6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alteFarbe</a:t>
            </a:r>
            <a:r>
              <a:rPr lang="de-DE" sz="16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Ermittle </a:t>
            </a:r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aktuelleFarbe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 für x, y 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aktuelleFarbe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 gleich </a:t>
            </a:r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alteFarbe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Setze </a:t>
            </a:r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aktuelleFarbe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 gleich </a:t>
            </a:r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neueFarbe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FloodFill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(x,   y+1, </a:t>
            </a:r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neueFarbe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alteFarbe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) nach unten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FloodFill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(x+1, y,   </a:t>
            </a:r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neueFarbe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alteFarbe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) nach rechts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FloodFill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(x,   y-1, </a:t>
            </a:r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neueFarbe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alteFarbe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) nach oben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FloodFill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(x-1,   y, </a:t>
            </a:r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neueFarbe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alteFarbe</a:t>
            </a:r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) nach links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5" name="Gerader Verbinder 4"/>
          <p:cNvCxnSpPr/>
          <p:nvPr/>
        </p:nvCxnSpPr>
        <p:spPr>
          <a:xfrm>
            <a:off x="539552" y="2204864"/>
            <a:ext cx="0" cy="397031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73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12961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</a:t>
            </a:r>
            <a:r>
              <a:rPr lang="de-DE" sz="2000" b="1" dirty="0" err="1" smtClean="0">
                <a:solidFill>
                  <a:schemeClr val="tx1"/>
                </a:solidFill>
              </a:rPr>
              <a:t>FloodFill</a:t>
            </a:r>
            <a:r>
              <a:rPr lang="de-DE" sz="2000" b="1" dirty="0" smtClean="0">
                <a:solidFill>
                  <a:schemeClr val="tx1"/>
                </a:solidFill>
              </a:rPr>
              <a:t>-Algorithmus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tabLst>
                <a:tab pos="1701800" algn="l"/>
              </a:tabLst>
            </a:pPr>
            <a:r>
              <a:rPr lang="de-DE" sz="2000" b="1" dirty="0" smtClean="0">
                <a:solidFill>
                  <a:schemeClr val="tx1"/>
                </a:solidFill>
              </a:rPr>
              <a:t>Pseudocode (iterativ)</a:t>
            </a:r>
          </a:p>
          <a:p>
            <a:pPr>
              <a:spcAft>
                <a:spcPts val="600"/>
              </a:spcAft>
              <a:tabLst>
                <a:tab pos="1701800" algn="l"/>
              </a:tabLst>
            </a:pPr>
            <a:endParaRPr lang="de-DE" sz="20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tabLst>
                <a:tab pos="1701800" algn="l"/>
              </a:tabLst>
            </a:pPr>
            <a:endParaRPr lang="de-DE" sz="2000" dirty="0" smtClean="0">
              <a:solidFill>
                <a:schemeClr val="tx1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3.2 Stack</a:t>
            </a:r>
            <a:endParaRPr lang="de-DE" sz="2000" b="1" dirty="0"/>
          </a:p>
        </p:txBody>
      </p:sp>
      <p:sp>
        <p:nvSpPr>
          <p:cNvPr id="2" name="Rechteck 1"/>
          <p:cNvSpPr/>
          <p:nvPr/>
        </p:nvSpPr>
        <p:spPr>
          <a:xfrm>
            <a:off x="611560" y="2132856"/>
            <a:ext cx="7848872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Function</a:t>
            </a:r>
            <a:r>
              <a:rPr lang="de-DE" sz="14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4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FloodFill</a:t>
            </a:r>
            <a:r>
              <a:rPr lang="de-DE" sz="14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 (x, y, </a:t>
            </a:r>
            <a:r>
              <a:rPr lang="de-DE" sz="14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neueFarbe</a:t>
            </a:r>
            <a:r>
              <a:rPr lang="de-DE" sz="14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4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alteFarbe</a:t>
            </a:r>
            <a:r>
              <a:rPr lang="de-DE" sz="14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x, y auf Stapel ablegen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(Stapel nicht leer)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x, y vom Stapel lesen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Ermittle </a:t>
            </a:r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aktuelleFarbe</a:t>
            </a:r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für x, y 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aktuelleFarbe</a:t>
            </a:r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gleich </a:t>
            </a:r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alteFarbe</a:t>
            </a:r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Setze </a:t>
            </a:r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aktuelleFarbe</a:t>
            </a:r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gleich </a:t>
            </a:r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neueFarbe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x, y+1 auf Stack ablegen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x+1, y auf Stack ablegen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x, y-1 auf Stack ablegen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x-1, y auf Stack ablegen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end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de-DE" sz="14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5" name="Gerader Verbinder 4"/>
          <p:cNvCxnSpPr/>
          <p:nvPr/>
        </p:nvCxnSpPr>
        <p:spPr>
          <a:xfrm>
            <a:off x="539552" y="2204864"/>
            <a:ext cx="0" cy="397031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352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5616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</a:t>
            </a:r>
            <a:r>
              <a:rPr lang="de-DE" sz="2000" b="1" dirty="0" err="1" smtClean="0">
                <a:solidFill>
                  <a:schemeClr val="tx1"/>
                </a:solidFill>
              </a:rPr>
              <a:t>FloodFill</a:t>
            </a:r>
            <a:r>
              <a:rPr lang="de-DE" sz="2000" b="1" dirty="0" smtClean="0">
                <a:solidFill>
                  <a:schemeClr val="tx1"/>
                </a:solidFill>
              </a:rPr>
              <a:t>-Algorithmus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3.2 Stack</a:t>
            </a:r>
            <a:endParaRPr lang="de-DE" sz="2000" b="1" dirty="0"/>
          </a:p>
        </p:txBody>
      </p:sp>
      <p:pic>
        <p:nvPicPr>
          <p:cNvPr id="7" name="Grafik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6408712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775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24482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Paint zum </a:t>
            </a:r>
            <a:r>
              <a:rPr lang="de-DE" sz="2000" b="1" dirty="0" err="1" smtClean="0">
                <a:solidFill>
                  <a:schemeClr val="tx1"/>
                </a:solidFill>
              </a:rPr>
              <a:t>FloodFill</a:t>
            </a:r>
            <a:r>
              <a:rPr lang="de-DE" sz="2000" b="1" dirty="0" smtClean="0">
                <a:solidFill>
                  <a:schemeClr val="tx1"/>
                </a:solidFill>
              </a:rPr>
              <a:t>-Algorithmus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Auf welche Ereignisse muss in der Form reagiert werden?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Welche Klassen werden benötigt?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3.2 Stack</a:t>
            </a:r>
            <a:endParaRPr lang="de-DE" sz="2000" b="1" dirty="0"/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06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27458" y="532993"/>
            <a:ext cx="700092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Motivation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Einführung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 smtClean="0"/>
          </a:p>
          <a:p>
            <a:pPr marL="457200" indent="-457200">
              <a:buAutoNum type="arabicPeriod"/>
            </a:pPr>
            <a:r>
              <a:rPr lang="de-DE" sz="2400" dirty="0" smtClean="0"/>
              <a:t>Datenstrukturen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3.1 List</a:t>
            </a:r>
          </a:p>
          <a:p>
            <a:pPr lvl="1"/>
            <a:r>
              <a:rPr lang="de-DE" sz="2400" dirty="0" smtClean="0"/>
              <a:t>3.2 Stack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3.3 Queue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3.4 Hashtabellen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3.5 Binary </a:t>
            </a:r>
            <a:r>
              <a:rPr lang="de-DE" sz="2400" dirty="0" err="1" smtClean="0">
                <a:solidFill>
                  <a:schemeClr val="bg1">
                    <a:lumMod val="75000"/>
                  </a:schemeClr>
                </a:solidFill>
              </a:rPr>
              <a:t>Tree</a:t>
            </a:r>
            <a:endParaRPr lang="de-DE" sz="24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de-DE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Algorithmen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4.1 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Binäre Suche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de-DE" sz="24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.2 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Sortieren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de-DE" sz="24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de-DE" sz="2400" smtClean="0">
                <a:solidFill>
                  <a:schemeClr val="bg1">
                    <a:lumMod val="75000"/>
                  </a:schemeClr>
                </a:solidFill>
              </a:rPr>
              <a:t>.3 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String-Algorithmen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41999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lvl="0" indent="-342900">
              <a:buFont typeface="+mj-lt"/>
              <a:buAutoNum type="arabicPeriod" startAt="3"/>
            </a:pPr>
            <a:r>
              <a:rPr lang="de-DE" sz="1600" dirty="0" smtClean="0"/>
              <a:t>Ändern Sie den folgenden Quellcode, der rekursiv die Fakultät </a:t>
            </a:r>
            <a:br>
              <a:rPr lang="de-DE" sz="1600" dirty="0" smtClean="0"/>
            </a:br>
            <a:r>
              <a:rPr lang="de-DE" sz="1600" dirty="0" smtClean="0"/>
              <a:t>berechnet, in einen iterativen Algorithmus unter Verwendung </a:t>
            </a:r>
            <a:br>
              <a:rPr lang="de-DE" sz="1600" dirty="0" smtClean="0"/>
            </a:br>
            <a:r>
              <a:rPr lang="de-DE" sz="1600" dirty="0" smtClean="0"/>
              <a:t>eines Stacks um:</a:t>
            </a:r>
            <a:br>
              <a:rPr lang="de-DE" sz="1600" dirty="0" smtClean="0"/>
            </a:br>
            <a:endParaRPr lang="de-DE" sz="1600" dirty="0" smtClean="0"/>
          </a:p>
          <a:p>
            <a:pPr lvl="1"/>
            <a:r>
              <a:rPr lang="de-DE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fakultaet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n)</a:t>
            </a:r>
          </a:p>
          <a:p>
            <a:pPr lvl="1"/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lvl="1"/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(n == 0)</a:t>
            </a:r>
          </a:p>
          <a:p>
            <a:pPr lvl="1"/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1;</a:t>
            </a:r>
          </a:p>
          <a:p>
            <a:pPr lvl="1"/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 *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fakultaet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(n-1);</a:t>
            </a:r>
          </a:p>
          <a:p>
            <a:pPr lvl="1"/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342900" lvl="0" indent="-342900">
              <a:buFont typeface="+mj-lt"/>
              <a:buAutoNum type="arabicPeriod" startAt="3"/>
            </a:pPr>
            <a:endParaRPr lang="de-DE" sz="1600" dirty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3.2 Stack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981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83568" y="1273349"/>
            <a:ext cx="7722864" cy="4963963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de-DE" b="1" dirty="0" smtClean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Vorhandenen Klassen Methoden „unterjubeln“</a:t>
            </a:r>
            <a:endParaRPr lang="de-DE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StringExtension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IsNumeric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this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s)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double d;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double.TryParse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(s, out d);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endParaRPr lang="de-DE" sz="16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Program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Main(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Console.WriteLine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6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"1.22".IsNumeric()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683568" y="688144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/>
              <a:t>Exkurs 	</a:t>
            </a:r>
            <a:r>
              <a:rPr lang="de-DE" sz="2000" dirty="0"/>
              <a:t>Erweiterungsmethoden</a:t>
            </a:r>
            <a:endParaRPr lang="de-DE" sz="20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3.2 Stack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42961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lvl="0" indent="-342900">
              <a:buFont typeface="+mj-lt"/>
              <a:buAutoNum type="arabicPeriod" startAt="4"/>
            </a:pPr>
            <a:r>
              <a:rPr lang="de-DE" sz="1600" dirty="0"/>
              <a:t>Schreiben Sie ein Programm </a:t>
            </a:r>
            <a:r>
              <a:rPr lang="de-DE" sz="1600" dirty="0" err="1"/>
              <a:t>CalulateExpression</a:t>
            </a:r>
            <a:r>
              <a:rPr lang="de-DE" sz="1600" dirty="0"/>
              <a:t> zur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Auswertung </a:t>
            </a:r>
            <a:r>
              <a:rPr lang="de-DE" sz="1600" dirty="0"/>
              <a:t>eines einfachen arithmetischen Ausdrucks, indem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Sie diesen </a:t>
            </a:r>
            <a:r>
              <a:rPr lang="de-DE" sz="1600" dirty="0"/>
              <a:t>von links nach rechts auswerten ohne </a:t>
            </a:r>
            <a:r>
              <a:rPr lang="de-DE" sz="1600" dirty="0" err="1" smtClean="0"/>
              <a:t>Berücksichti</a:t>
            </a:r>
            <a:r>
              <a:rPr lang="de-DE" sz="1600" dirty="0" smtClean="0"/>
              <a:t>-</a:t>
            </a:r>
            <a:br>
              <a:rPr lang="de-DE" sz="1600" dirty="0" smtClean="0"/>
            </a:br>
            <a:r>
              <a:rPr lang="de-DE" sz="1600" dirty="0" err="1" smtClean="0"/>
              <a:t>gung</a:t>
            </a:r>
            <a:r>
              <a:rPr lang="de-DE" sz="1600" dirty="0" smtClean="0"/>
              <a:t> </a:t>
            </a:r>
            <a:r>
              <a:rPr lang="de-DE" sz="1600" dirty="0"/>
              <a:t>von Klammern und Punkt-vor-Strich-Rechnung. Es sollen nur die vier mathematischen Operatoren +, -, * und / unterstützt </a:t>
            </a:r>
            <a:r>
              <a:rPr lang="de-DE" sz="1600" dirty="0" smtClean="0"/>
              <a:t>werden</a:t>
            </a:r>
            <a:r>
              <a:rPr lang="de-DE" sz="1600" dirty="0"/>
              <a:t>. </a:t>
            </a:r>
          </a:p>
          <a:p>
            <a:pPr lvl="0"/>
            <a:r>
              <a:rPr lang="de-DE" sz="1600" dirty="0" smtClean="0"/>
              <a:t>	Beispiel</a:t>
            </a:r>
            <a:r>
              <a:rPr lang="de-DE" sz="1600" dirty="0"/>
              <a:t>: 3 + 2 * 5 = 25</a:t>
            </a:r>
          </a:p>
          <a:p>
            <a:pPr marL="360363" lvl="0"/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Erzeugen </a:t>
            </a:r>
            <a:r>
              <a:rPr lang="de-DE" sz="1600" dirty="0"/>
              <a:t>Sie dazu zwei Erweiterungsmethoden (siehe Exkurs:  Erweiterungsmethoden) in der Klasse </a:t>
            </a:r>
            <a:r>
              <a:rPr lang="de-DE" sz="1600" dirty="0" err="1"/>
              <a:t>string</a:t>
            </a:r>
            <a:r>
              <a:rPr lang="de-DE" sz="1600" dirty="0"/>
              <a:t> wie folgt und </a:t>
            </a:r>
            <a:r>
              <a:rPr lang="de-DE" sz="1600" dirty="0" smtClean="0"/>
              <a:t>ergänzen </a:t>
            </a:r>
            <a:r>
              <a:rPr lang="de-DE" sz="1600" dirty="0"/>
              <a:t>Sie die Methode </a:t>
            </a:r>
            <a:r>
              <a:rPr lang="de-DE" sz="1600" dirty="0" err="1"/>
              <a:t>EvaluateExpression</a:t>
            </a:r>
            <a:r>
              <a:rPr lang="de-DE" sz="1600" dirty="0"/>
              <a:t>:</a:t>
            </a:r>
          </a:p>
          <a:p>
            <a:pPr lvl="0"/>
            <a:endParaRPr lang="de-DE" sz="1600" dirty="0" smtClean="0"/>
          </a:p>
          <a:p>
            <a:pPr lvl="1"/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public static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IsNumeric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(this string s)</a:t>
            </a:r>
          </a:p>
          <a:p>
            <a:pPr lvl="1"/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lvl="1"/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double d;</a:t>
            </a:r>
          </a:p>
          <a:p>
            <a:pPr lvl="1"/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double.TryParse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(s, out d);</a:t>
            </a:r>
          </a:p>
          <a:p>
            <a:pPr lvl="1"/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lvl="1"/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public static double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EvaluateExpression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(this string s)</a:t>
            </a:r>
          </a:p>
          <a:p>
            <a:pPr lvl="1"/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lvl="1"/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lvl="0" indent="-342900">
              <a:buFont typeface="+mj-lt"/>
              <a:buAutoNum type="arabicPeriod" startAt="4"/>
            </a:pPr>
            <a:endParaRPr lang="de-DE" sz="1600" dirty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3.2 Stack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7428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lvl="0" indent="-342900">
              <a:buFont typeface="+mj-lt"/>
              <a:buAutoNum type="arabicPeriod" startAt="5"/>
            </a:pPr>
            <a:r>
              <a:rPr lang="de-DE" sz="1600" dirty="0"/>
              <a:t>Das Programm verwendet einen </a:t>
            </a:r>
            <a:r>
              <a:rPr lang="de-DE" sz="1600" dirty="0" err="1"/>
              <a:t>FloodFill</a:t>
            </a:r>
            <a:r>
              <a:rPr lang="de-DE" sz="1600" dirty="0"/>
              <a:t>-Algorithmus, der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unter </a:t>
            </a:r>
            <a:r>
              <a:rPr lang="de-DE" sz="1600" dirty="0"/>
              <a:t>Verwendung des Stacks iterativ abläuft. Ändern Sie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diesen </a:t>
            </a:r>
            <a:r>
              <a:rPr lang="de-DE" sz="1600" dirty="0"/>
              <a:t>Algorithmus so, dass kein Stack verwendet wird und </a:t>
            </a:r>
            <a:r>
              <a:rPr lang="de-DE" sz="1600"/>
              <a:t>der </a:t>
            </a:r>
            <a:r>
              <a:rPr lang="de-DE" sz="1600" smtClean="0"/>
              <a:t/>
            </a:r>
            <a:br>
              <a:rPr lang="de-DE" sz="1600" smtClean="0"/>
            </a:br>
            <a:r>
              <a:rPr lang="de-DE" sz="1600" smtClean="0"/>
              <a:t>FloodFill-Algorithmus </a:t>
            </a:r>
            <a:r>
              <a:rPr lang="de-DE" sz="1600" dirty="0"/>
              <a:t>rekursiv </a:t>
            </a:r>
            <a:r>
              <a:rPr lang="de-DE" sz="1600" dirty="0" smtClean="0"/>
              <a:t>abläuft.</a:t>
            </a:r>
            <a:br>
              <a:rPr lang="de-DE" sz="1600" dirty="0" smtClean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Führen </a:t>
            </a:r>
            <a:r>
              <a:rPr lang="de-DE" sz="1600" dirty="0"/>
              <a:t>Sie das Programm mit einer großen zu füllenden Fläche aus. Wo liegt das Problem?</a:t>
            </a:r>
          </a:p>
          <a:p>
            <a:pPr marL="342900" lvl="0" indent="-342900">
              <a:buFont typeface="+mj-lt"/>
              <a:buAutoNum type="arabicPeriod" startAt="5"/>
            </a:pPr>
            <a:endParaRPr lang="de-DE" sz="1600" dirty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3.2 Stack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664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feld 5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Fragen &amp; Antworten</a:t>
            </a:r>
            <a:endParaRPr lang="de-DE" sz="2000" b="1" dirty="0"/>
          </a:p>
        </p:txBody>
      </p:sp>
      <p:pic>
        <p:nvPicPr>
          <p:cNvPr id="5" name="Picture 196" descr="C:\Users\cordts\AppData\Local\Microsoft\Windows\Temporary Internet Files\Content.IE5\L0DKY0PQ\MCj043379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928802"/>
            <a:ext cx="1999962" cy="199996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199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3568" y="1556792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/>
              <a:t>3.2 Stack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39272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3.2 Stack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16561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Stack (Stapel, Keller, LIFO-Speicher)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Ablegen und Entnahme der Elemente von oben, d.h. die Elemente, die zuletzt eingefügt wurden, werden als nächstes wieder entnommen (Last-in-First-out).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3805360"/>
              </p:ext>
            </p:extLst>
          </p:nvPr>
        </p:nvGraphicFramePr>
        <p:xfrm>
          <a:off x="2123728" y="2924944"/>
          <a:ext cx="4690598" cy="30115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Visio" r:id="rId4" imgW="3345060" imgH="2141286" progId="Visio.Drawing.15">
                  <p:embed/>
                </p:oleObj>
              </mc:Choice>
              <mc:Fallback>
                <p:oleObj name="Visio" r:id="rId4" imgW="3345060" imgH="2141286" progId="Visio.Drawing.15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2924944"/>
                        <a:ext cx="4690598" cy="30115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/>
        </p:nvSpPr>
        <p:spPr>
          <a:xfrm>
            <a:off x="2483768" y="4430715"/>
            <a:ext cx="73609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de-DE" dirty="0" smtClean="0"/>
              <a:t>Push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5796136" y="2740278"/>
            <a:ext cx="602216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de-DE" dirty="0" smtClean="0"/>
              <a:t>Pop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284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33843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Stack – Welche Methoden sollen implementiert werden?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Push(T item)</a:t>
            </a:r>
          </a:p>
          <a:p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 Pop()</a:t>
            </a:r>
          </a:p>
          <a:p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 Peek()</a:t>
            </a:r>
          </a:p>
          <a:p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void Clear()</a:t>
            </a:r>
          </a:p>
          <a:p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Count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3.2 Stack</a:t>
            </a:r>
            <a:endParaRPr lang="de-DE" sz="2000" b="1" dirty="0"/>
          </a:p>
        </p:txBody>
      </p:sp>
      <p:sp>
        <p:nvSpPr>
          <p:cNvPr id="2" name="Ovale Legende 1"/>
          <p:cNvSpPr/>
          <p:nvPr/>
        </p:nvSpPr>
        <p:spPr>
          <a:xfrm>
            <a:off x="5292080" y="3429000"/>
            <a:ext cx="2016224" cy="1080120"/>
          </a:xfrm>
          <a:prstGeom prst="wedgeEllipseCallout">
            <a:avLst>
              <a:gd name="adj1" fmla="val -143182"/>
              <a:gd name="adj2" fmla="val -7396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Interface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895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83568" y="1273349"/>
            <a:ext cx="7722864" cy="359581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de-DE" b="1" dirty="0" smtClean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Gemeinsame Methodensignaturen für ähnliche Klassen</a:t>
            </a:r>
            <a:r>
              <a:rPr lang="de-DE" dirty="0" smtClean="0">
                <a:solidFill>
                  <a:schemeClr val="tx1"/>
                </a:solidFill>
              </a:rPr>
              <a:t>.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Abstrakte Klassen können auch Code enthalten.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Eine Klasse kann nur von einer Basisklasse abgeleitet sein, aber mehrere Interfaces implementieren.</a:t>
            </a:r>
          </a:p>
          <a:p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4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Mitarbeiter :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AbstractPerson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IPerson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IComparable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IEnumerable</a:t>
            </a:r>
            <a:endParaRPr lang="de-DE" sz="16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sz="1600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Abstrakte Klassen bilden „ist-ein“-Beziehungen. 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Interfaces erweitern Klassen um Eigenschaften.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683568" y="688144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/>
              <a:t>Exkurs 	</a:t>
            </a:r>
            <a:r>
              <a:rPr lang="de-DE" sz="2000" dirty="0"/>
              <a:t>Abstrakte Klasse oder Interface</a:t>
            </a:r>
            <a:endParaRPr lang="de-DE" sz="20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3.2 Stack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12834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665560" y="692696"/>
            <a:ext cx="7866880" cy="43204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Stack – Interface für </a:t>
            </a:r>
            <a:r>
              <a:rPr lang="de-DE" sz="2000" b="1" dirty="0" err="1" smtClean="0">
                <a:solidFill>
                  <a:schemeClr val="tx1"/>
                </a:solidFill>
              </a:rPr>
              <a:t>Collections</a:t>
            </a: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en-US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namespace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My.Collections</a:t>
            </a:r>
            <a:endParaRPr lang="en-US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using System;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public interface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ICollection</a:t>
            </a:r>
            <a:endParaRPr lang="en-US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public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Count { get; internal set; }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public void Clear();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3.2 Stack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202393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665560" y="692696"/>
            <a:ext cx="7866880" cy="22322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Stack – Implementierung als Array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Stack&lt;T&gt; : </a:t>
            </a:r>
            <a:r>
              <a:rPr lang="de-DE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ICollection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private T[]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items</a:t>
            </a:r>
            <a:r>
              <a:rPr lang="de-DE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de-DE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>
              <a:spcAft>
                <a:spcPts val="600"/>
              </a:spcAft>
            </a:pPr>
            <a:endParaRPr lang="en-US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600"/>
              </a:spcAft>
            </a:pPr>
            <a:endParaRPr lang="en-US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3.2 Stack</a:t>
            </a:r>
            <a:endParaRPr lang="de-DE" sz="2000" b="1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36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feld 5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Fragen &amp; Antworten</a:t>
            </a:r>
            <a:endParaRPr lang="de-DE" sz="2000" b="1" dirty="0"/>
          </a:p>
        </p:txBody>
      </p:sp>
      <p:pic>
        <p:nvPicPr>
          <p:cNvPr id="5" name="Picture 196" descr="C:\Users\cordts\AppData\Local\Microsoft\Windows\Temporary Internet Files\Content.IE5\L0DKY0PQ\MCj043379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928802"/>
            <a:ext cx="1999962" cy="199996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3285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-CONFIG__" val="version3 50 50 5 14 20 8 0:128:128 186:223:226 0:128:128 186:223:226 aria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nymed">
  <a:themeElements>
    <a:clrScheme name="Ganym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anym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1744</Words>
  <Application>Microsoft Office PowerPoint</Application>
  <PresentationFormat>Bildschirmpräsentation (4:3)</PresentationFormat>
  <Paragraphs>571</Paragraphs>
  <Slides>24</Slides>
  <Notes>19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31" baseType="lpstr">
      <vt:lpstr>Arial</vt:lpstr>
      <vt:lpstr>Calibri</vt:lpstr>
      <vt:lpstr>Courier New</vt:lpstr>
      <vt:lpstr>Verdana</vt:lpstr>
      <vt:lpstr>Wingdings 2</vt:lpstr>
      <vt:lpstr>Ganymed</vt:lpstr>
      <vt:lpstr>Visio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cordts</dc:creator>
  <cp:lastModifiedBy>Sönke Cordts</cp:lastModifiedBy>
  <cp:revision>488</cp:revision>
  <dcterms:created xsi:type="dcterms:W3CDTF">2008-04-18T08:42:50Z</dcterms:created>
  <dcterms:modified xsi:type="dcterms:W3CDTF">2014-03-27T15:15:02Z</dcterms:modified>
</cp:coreProperties>
</file>