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281" r:id="rId3"/>
    <p:sldId id="282" r:id="rId4"/>
    <p:sldId id="283" r:id="rId5"/>
    <p:sldId id="335" r:id="rId6"/>
    <p:sldId id="301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44" r:id="rId15"/>
    <p:sldId id="343" r:id="rId16"/>
    <p:sldId id="345" r:id="rId17"/>
    <p:sldId id="313" r:id="rId18"/>
    <p:sldId id="359" r:id="rId19"/>
    <p:sldId id="346" r:id="rId20"/>
    <p:sldId id="348" r:id="rId21"/>
    <p:sldId id="349" r:id="rId22"/>
    <p:sldId id="350" r:id="rId23"/>
    <p:sldId id="351" r:id="rId24"/>
    <p:sldId id="352" r:id="rId25"/>
    <p:sldId id="353" r:id="rId26"/>
    <p:sldId id="354" r:id="rId27"/>
    <p:sldId id="355" r:id="rId28"/>
    <p:sldId id="356" r:id="rId29"/>
    <p:sldId id="358" r:id="rId30"/>
    <p:sldId id="357" r:id="rId31"/>
    <p:sldId id="347" r:id="rId32"/>
    <p:sldId id="360" r:id="rId33"/>
    <p:sldId id="361" r:id="rId34"/>
    <p:sldId id="362" r:id="rId35"/>
    <p:sldId id="363" r:id="rId36"/>
    <p:sldId id="364" r:id="rId37"/>
    <p:sldId id="365" r:id="rId38"/>
    <p:sldId id="366" r:id="rId39"/>
  </p:sldIdLst>
  <p:sldSz cx="9144000" cy="6858000" type="screen4x3"/>
  <p:notesSz cx="6858000" cy="9144000"/>
  <p:custDataLst>
    <p:tags r:id="rId42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7" autoAdjust="0"/>
    <p:restoredTop sz="87117" autoAdjust="0"/>
  </p:normalViewPr>
  <p:slideViewPr>
    <p:cSldViewPr showGuides="1">
      <p:cViewPr varScale="1">
        <p:scale>
          <a:sx n="61" d="100"/>
          <a:sy n="61" d="100"/>
        </p:scale>
        <p:origin x="1344" y="60"/>
      </p:cViewPr>
      <p:guideLst>
        <p:guide orient="horz" pos="16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190"/>
    </p:cViewPr>
  </p:sorterViewPr>
  <p:notesViewPr>
    <p:cSldViewPr showGuides="1">
      <p:cViewPr varScale="1">
        <p:scale>
          <a:sx n="78" d="100"/>
          <a:sy n="78" d="100"/>
        </p:scale>
        <p:origin x="-2856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55154-7438-4831-B22F-E91BD9D412C3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B3A1E-25E4-4791-A2E0-7B88226C66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34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CD8FA-F00C-4F19-8C91-0E921AE89D18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28C8E-25DA-4184-A7B6-50B476E81FB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9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122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97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Klasse</a:t>
            </a:r>
            <a:r>
              <a:rPr lang="de-DE" baseline="0" dirty="0" smtClean="0"/>
              <a:t> =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609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Klasse</a:t>
            </a:r>
            <a:r>
              <a:rPr lang="de-DE" baseline="0" dirty="0" smtClean="0"/>
              <a:t> =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757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865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Klasse</a:t>
            </a:r>
            <a:r>
              <a:rPr lang="de-DE" baseline="0" dirty="0" smtClean="0"/>
              <a:t> =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60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Klasse</a:t>
            </a:r>
            <a:r>
              <a:rPr lang="de-DE" baseline="0" dirty="0" smtClean="0"/>
              <a:t> =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495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Klasse</a:t>
            </a:r>
            <a:r>
              <a:rPr lang="de-DE" baseline="0" dirty="0" smtClean="0"/>
              <a:t> =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31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5972" y="330590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extfeld 7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transition spd="slow">
    <p:push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Visio-Zeichnung1.vsd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-Zeichnung2.vsdx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Visio-Zeichnung3.vsdx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7158" y="227687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800" b="1" dirty="0" smtClean="0"/>
              <a:t>Algorithmen und Datenstrukturen</a:t>
            </a:r>
            <a:endParaRPr lang="de-DE" sz="2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14"/>
          <a:stretch/>
        </p:blipFill>
        <p:spPr bwMode="auto">
          <a:xfrm>
            <a:off x="-36512" y="-27384"/>
            <a:ext cx="9180512" cy="164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56028" y="45811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Prof. </a:t>
            </a:r>
            <a:r>
              <a:rPr lang="de-DE" smtClean="0"/>
              <a:t>Dr. Sönke </a:t>
            </a:r>
            <a:r>
              <a:rPr lang="de-DE" dirty="0" err="1" smtClean="0"/>
              <a:t>Cordts</a:t>
            </a:r>
            <a:endParaRPr lang="de-DE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460"/>
    </mc:Choice>
    <mc:Fallback xmlns="">
      <p:transition advTm="946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>
                <a:solidFill>
                  <a:schemeClr val="tx1"/>
                </a:solidFill>
              </a:rPr>
              <a:t>Beispiel: Zahl raten als </a:t>
            </a:r>
            <a:r>
              <a:rPr lang="de-DE" sz="2000" b="1" dirty="0" smtClean="0">
                <a:solidFill>
                  <a:schemeClr val="tx1"/>
                </a:solidFill>
              </a:rPr>
              <a:t>Struktogramm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743981"/>
              </p:ext>
            </p:extLst>
          </p:nvPr>
        </p:nvGraphicFramePr>
        <p:xfrm>
          <a:off x="1907704" y="1205125"/>
          <a:ext cx="5256584" cy="5202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Visio" r:id="rId4" imgW="3468641" imgH="3438144" progId="Visio.Drawing.15">
                  <p:embed/>
                </p:oleObj>
              </mc:Choice>
              <mc:Fallback>
                <p:oleObj name="Visio" r:id="rId4" imgW="3468641" imgH="343814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1205125"/>
                        <a:ext cx="5256584" cy="52025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324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4401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Programmablaufplan (PAP)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Programmablaufpläne stellen den Algorithmus als Flussdiagramm dar (siehe DIN 66001).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57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>
                <a:solidFill>
                  <a:schemeClr val="tx1"/>
                </a:solidFill>
              </a:rPr>
              <a:t>Beispiel: Zahl raten als Programmablaufplan 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060930"/>
              </p:ext>
            </p:extLst>
          </p:nvPr>
        </p:nvGraphicFramePr>
        <p:xfrm>
          <a:off x="2123728" y="1155218"/>
          <a:ext cx="5200514" cy="5298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Visio" r:id="rId4" imgW="4480411" imgH="4553712" progId="Visio.Drawing.15">
                  <p:embed/>
                </p:oleObj>
              </mc:Choice>
              <mc:Fallback>
                <p:oleObj name="Visio" r:id="rId4" imgW="4480411" imgH="455371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155218"/>
                        <a:ext cx="5200514" cy="52981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752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656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Aktivitätsdiagramm (UML)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Aktivitätsdiagramme stellen wie Programmablaufpläne auch den Algorithmus als Flussdiagramm und gehört zu den UML-Diagrammarten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>
                <a:solidFill>
                  <a:schemeClr val="tx1"/>
                </a:solidFill>
              </a:rPr>
              <a:t>Beispiel: Zahl raten als Aktivitätsdiagramm 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378804"/>
              </p:ext>
            </p:extLst>
          </p:nvPr>
        </p:nvGraphicFramePr>
        <p:xfrm>
          <a:off x="1979712" y="1168562"/>
          <a:ext cx="5585316" cy="5284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Visio" r:id="rId4" imgW="4547782" imgH="4303643" progId="Visio.Drawing.15">
                  <p:embed/>
                </p:oleObj>
              </mc:Choice>
              <mc:Fallback>
                <p:oleObj name="Visio" r:id="rId4" imgW="4547782" imgH="4303643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168562"/>
                        <a:ext cx="5585316" cy="52847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813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7866880" cy="43204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Zusammenfassung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Algorithmen </a:t>
            </a:r>
            <a:r>
              <a:rPr lang="de-DE" dirty="0">
                <a:solidFill>
                  <a:schemeClr val="tx1"/>
                </a:solidFill>
              </a:rPr>
              <a:t>sollten in einer einfachen intuitiv verständlichen Notation beschrieben werden. 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Folgende </a:t>
            </a:r>
            <a:r>
              <a:rPr lang="de-DE" dirty="0">
                <a:solidFill>
                  <a:schemeClr val="tx1"/>
                </a:solidFill>
              </a:rPr>
              <a:t>Notationselemente </a:t>
            </a:r>
            <a:r>
              <a:rPr lang="de-DE" dirty="0" smtClean="0">
                <a:solidFill>
                  <a:schemeClr val="tx1"/>
                </a:solidFill>
              </a:rPr>
              <a:t>sollten möglichst standardisiert abbildbar sein: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elementare Anweisungen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sequenzielle Anweisungsfolgen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bedingte Ausführung von Anweisungen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Wiederholungen (Schleifen)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Rekursion</a:t>
            </a:r>
            <a:endParaRPr lang="de-DE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(Unterprogramme)</a:t>
            </a:r>
            <a:endParaRPr lang="de-DE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62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2310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3"/>
            </a:pPr>
            <a:r>
              <a:rPr lang="de-DE" sz="1600" dirty="0" smtClean="0"/>
              <a:t>Schreiben Sie den Pseudocode für das Spiel </a:t>
            </a:r>
            <a:r>
              <a:rPr lang="de-DE" sz="1600" dirty="0" err="1" smtClean="0"/>
              <a:t>Hangman</a:t>
            </a:r>
            <a:r>
              <a:rPr lang="de-DE" sz="1600" dirty="0" smtClean="0"/>
              <a:t> auf.</a:t>
            </a:r>
            <a:br>
              <a:rPr lang="de-DE" sz="1600" dirty="0" smtClean="0"/>
            </a:br>
            <a:r>
              <a:rPr lang="de-DE" sz="1600" dirty="0" smtClean="0"/>
              <a:t>Das zu ratende Wort wird aus der Datei </a:t>
            </a:r>
            <a:r>
              <a:rPr lang="de-DE" sz="1600" dirty="0" err="1" smtClean="0"/>
              <a:t>german.dic</a:t>
            </a:r>
            <a:r>
              <a:rPr lang="de-DE" sz="1600" dirty="0" smtClean="0"/>
              <a:t> </a:t>
            </a:r>
            <a:br>
              <a:rPr lang="de-DE" sz="1600" dirty="0" smtClean="0"/>
            </a:br>
            <a:r>
              <a:rPr lang="de-DE" sz="1600" dirty="0" smtClean="0"/>
              <a:t>per </a:t>
            </a:r>
            <a:r>
              <a:rPr lang="de-DE" sz="1600" dirty="0"/>
              <a:t>Zufall gelesen</a:t>
            </a:r>
            <a:r>
              <a:rPr lang="de-DE" sz="1600" dirty="0" smtClean="0"/>
              <a:t>. 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Danach wird dem Spieler die Länge des Wortes angezeigt und</a:t>
            </a:r>
            <a:br>
              <a:rPr lang="de-DE" sz="1600" dirty="0" smtClean="0"/>
            </a:br>
            <a:r>
              <a:rPr lang="de-DE" sz="1600" dirty="0" smtClean="0"/>
              <a:t>er kann so lange Buchstaben eingeben, bis das vollständige Wort angezeigt wird. Wird ein Buchstabe falsch geraten, erhält der Spieler einen Minuspunkt.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Am Ende des Spiels wird die Anzahl der Minuspunkte ausgegeben.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1. Entwurf von Algorithmen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740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Hausaufgabe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4"/>
            </a:pPr>
            <a:r>
              <a:rPr lang="de-DE" sz="1600" dirty="0" smtClean="0"/>
              <a:t>Setzen Sie den Pseudocode aus Aufgabe 3 in ein lauffähige</a:t>
            </a:r>
            <a:br>
              <a:rPr lang="de-DE" sz="1600" dirty="0" smtClean="0"/>
            </a:br>
            <a:r>
              <a:rPr lang="de-DE" sz="1600" dirty="0" smtClean="0"/>
              <a:t>C#-Programm um (Konsolenanwendung).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Legen Sie Ihren Quellcode anonym auf Laufwerk S: ab.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1. Entwurf von Algorithmen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77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1113304"/>
            <a:ext cx="7000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</a:rPr>
              <a:t>Entwurf von Algorithmen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Vergleich von Algorithmen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</a:rPr>
              <a:t>Iteration und Rekursion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6744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532993"/>
            <a:ext cx="7000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Einführung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Datenstrukturen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3.1 List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3.2 Stack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3.3 Queue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3.4 Hashtabellen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3.5 Binary </a:t>
            </a:r>
            <a:r>
              <a:rPr lang="de-DE" sz="2400" dirty="0" err="1" smtClean="0">
                <a:solidFill>
                  <a:schemeClr val="bg1">
                    <a:lumMod val="75000"/>
                  </a:schemeClr>
                </a:solidFill>
              </a:rPr>
              <a:t>Tree</a:t>
            </a:r>
            <a:endParaRPr lang="de-DE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de-DE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Algorithmen</a:t>
            </a: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.1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Binäre Suche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.2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Sortieren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de-DE" sz="2400" smtClean="0">
                <a:solidFill>
                  <a:schemeClr val="bg1">
                    <a:lumMod val="75000"/>
                  </a:schemeClr>
                </a:solidFill>
              </a:rPr>
              <a:t>.3 </a:t>
            </a: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String-Algorithmen</a:t>
            </a:r>
            <a:endParaRPr lang="de-DE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199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040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Wie können zwei Algorithmen verglichen werden, die das gleiche Problem lösen?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AutoNum type="arabicParenR"/>
            </a:pPr>
            <a:r>
              <a:rPr lang="de-DE" sz="2000" b="1" dirty="0" smtClean="0">
                <a:solidFill>
                  <a:schemeClr val="tx1"/>
                </a:solidFill>
              </a:rPr>
              <a:t>Zeit, Arbeitsspeicher messen bei gleichen Eingabewerten</a:t>
            </a:r>
            <a:br>
              <a:rPr lang="de-DE" sz="2000" b="1" dirty="0" smtClean="0">
                <a:solidFill>
                  <a:schemeClr val="tx1"/>
                </a:solidFill>
              </a:rPr>
            </a:br>
            <a:r>
              <a:rPr lang="de-DE" sz="2000" dirty="0" smtClean="0">
                <a:solidFill>
                  <a:schemeClr val="tx1"/>
                </a:solidFill>
              </a:rPr>
              <a:t/>
            </a:r>
            <a:br>
              <a:rPr lang="de-DE" sz="2000" dirty="0" smtClean="0">
                <a:solidFill>
                  <a:schemeClr val="tx1"/>
                </a:solidFill>
              </a:rPr>
            </a:br>
            <a:r>
              <a:rPr lang="de-DE" sz="2000" b="1" dirty="0" smtClean="0">
                <a:solidFill>
                  <a:schemeClr val="tx1"/>
                </a:solidFill>
              </a:rPr>
              <a:t>Probleme: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abhängig von Leistung des Computers</a:t>
            </a:r>
            <a:endParaRPr lang="de-DE" sz="2000" dirty="0">
              <a:solidFill>
                <a:schemeClr val="tx1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keine weiteren Hintergrundprogramme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Genialität des Programmierers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Anzahl zu bearbeitender Eingabewerte (Problemgröße)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0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040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Wie können zwei Algorithmen verglichen werden, die das gleiche Problem lösen?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arenR" startAt="2"/>
            </a:pPr>
            <a:r>
              <a:rPr lang="de-DE" sz="2000" b="1" dirty="0" smtClean="0">
                <a:solidFill>
                  <a:schemeClr val="tx1"/>
                </a:solidFill>
              </a:rPr>
              <a:t>Zählen und gewichten der Rechenschritte</a:t>
            </a:r>
            <a:endParaRPr lang="de-DE" sz="2000" b="1" dirty="0">
              <a:solidFill>
                <a:schemeClr val="tx1"/>
              </a:solidFill>
            </a:endParaRPr>
          </a:p>
          <a:p>
            <a:pPr marL="447675"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 marL="447675"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Probleme: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hoher Aufwand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arenR" startAt="3"/>
            </a:pPr>
            <a:r>
              <a:rPr lang="de-DE" sz="2000" b="1" dirty="0" smtClean="0">
                <a:solidFill>
                  <a:schemeClr val="tx1"/>
                </a:solidFill>
              </a:rPr>
              <a:t>Grobes Zählen der </a:t>
            </a:r>
            <a:r>
              <a:rPr lang="de-DE" sz="2000" b="1" dirty="0">
                <a:solidFill>
                  <a:schemeClr val="tx1"/>
                </a:solidFill>
              </a:rPr>
              <a:t>Rechenschritte</a:t>
            </a:r>
            <a:br>
              <a:rPr lang="de-DE" sz="2000" b="1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/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chemeClr val="tx1"/>
                </a:solidFill>
              </a:rPr>
              <a:t>Aufwand geringer als bei 2)</a:t>
            </a:r>
            <a:br>
              <a:rPr lang="de-DE" sz="2000" dirty="0" smtClean="0">
                <a:solidFill>
                  <a:schemeClr val="tx1"/>
                </a:solidFill>
              </a:rPr>
            </a:b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nur den am schnellsten wachsenden Term berücksichtigen (Komplexitätsklasse)</a:t>
            </a: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30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040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Ermitteln der Komplexitätsklasse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Beispiel:</a:t>
            </a: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772816"/>
            <a:ext cx="5308576" cy="34132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hteck 3"/>
          <p:cNvSpPr/>
          <p:nvPr/>
        </p:nvSpPr>
        <p:spPr>
          <a:xfrm>
            <a:off x="5868144" y="2348880"/>
            <a:ext cx="1008112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855543" y="3203450"/>
            <a:ext cx="1008112" cy="61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96136" y="3904481"/>
            <a:ext cx="1204120" cy="71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724128" y="4634086"/>
            <a:ext cx="1204120" cy="535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04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040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Ermitteln der Komplexitätsklasse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Beispiel:</a:t>
            </a: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772816"/>
            <a:ext cx="5308576" cy="34132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eck 4"/>
              <p:cNvSpPr/>
              <p:nvPr/>
            </p:nvSpPr>
            <p:spPr>
              <a:xfrm>
                <a:off x="1728122" y="5737809"/>
                <a:ext cx="5580182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1" i="1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de-DE" sz="2800" b="1" i="1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800" b="1" i="1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de-DE" sz="2800" b="1" i="1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de-DE" sz="2800" b="1" i="1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de-DE" sz="2800" b="1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de-DE" sz="2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p>
                          <m:r>
                            <a:rPr lang="de-DE" sz="28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de-DE" sz="2800" b="1" dirty="0"/>
              </a:p>
            </p:txBody>
          </p:sp>
        </mc:Choice>
        <mc:Fallback xmlns="">
          <p:sp>
            <p:nvSpPr>
              <p:cNvPr id="5" name="Rechtec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8122" y="5737809"/>
                <a:ext cx="5580182" cy="53296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uppieren 14"/>
          <p:cNvGrpSpPr/>
          <p:nvPr/>
        </p:nvGrpSpPr>
        <p:grpSpPr>
          <a:xfrm>
            <a:off x="2486539" y="4038000"/>
            <a:ext cx="5470921" cy="1839272"/>
            <a:chOff x="2486539" y="4038000"/>
            <a:chExt cx="5470921" cy="1839272"/>
          </a:xfrm>
        </p:grpSpPr>
        <p:cxnSp>
          <p:nvCxnSpPr>
            <p:cNvPr id="10" name="Gerade Verbindung mit Pfeil 9"/>
            <p:cNvCxnSpPr>
              <a:stCxn id="11" idx="2"/>
            </p:cNvCxnSpPr>
            <p:nvPr/>
          </p:nvCxnSpPr>
          <p:spPr>
            <a:xfrm>
              <a:off x="5279326" y="4554862"/>
              <a:ext cx="1524922" cy="132241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20840525">
              <a:off x="2486539" y="4038000"/>
              <a:ext cx="5470921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de-DE" sz="2800" dirty="0" smtClean="0"/>
                <a:t>Schnellster wachsender Term</a:t>
              </a:r>
              <a:endParaRPr lang="de-DE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53834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3744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Ermitteln der Komplexitätsklasse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Groß-O-Notation</a:t>
            </a:r>
            <a:r>
              <a:rPr lang="de-DE" sz="2000" dirty="0" smtClean="0">
                <a:solidFill>
                  <a:schemeClr val="tx1"/>
                </a:solidFill>
              </a:rPr>
              <a:t> (</a:t>
            </a:r>
            <a:r>
              <a:rPr lang="de-DE" sz="1200" dirty="0" smtClean="0">
                <a:solidFill>
                  <a:schemeClr val="tx1"/>
                </a:solidFill>
              </a:rPr>
              <a:t>nach deutschem Mathematiker E. Landau</a:t>
            </a:r>
            <a:r>
              <a:rPr lang="de-DE" sz="2000" dirty="0" smtClean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Ausdruck der Komplexität eines Algorithmus unter Berücksichtigung der Anzahl der Eingabewerte n.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Beispiel: </a:t>
            </a:r>
            <a:r>
              <a:rPr lang="de-DE" sz="2000" i="1" dirty="0" smtClean="0">
                <a:solidFill>
                  <a:schemeClr val="tx1"/>
                </a:solidFill>
              </a:rPr>
              <a:t>O(n)</a:t>
            </a: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72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3744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Ermitteln der Komplexitätsklasse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797015"/>
              </p:ext>
            </p:extLst>
          </p:nvPr>
        </p:nvGraphicFramePr>
        <p:xfrm>
          <a:off x="1403648" y="1265168"/>
          <a:ext cx="6096000" cy="259588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Komplexitätsklasse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Beschreibung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O(1)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Konstant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O(n)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Linear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O(log(n))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Logarithmisch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O(n log(n))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Überlinear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O(n</a:t>
                      </a:r>
                      <a:r>
                        <a:rPr lang="de-DE" baseline="30000" dirty="0" smtClean="0"/>
                        <a:t>2</a:t>
                      </a:r>
                      <a:r>
                        <a:rPr lang="de-DE" baseline="0" dirty="0" smtClean="0"/>
                        <a:t>)</a:t>
                      </a:r>
                      <a:endParaRPr lang="de-DE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Quadratisch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O(</a:t>
                      </a:r>
                      <a:r>
                        <a:rPr lang="de-DE" dirty="0" err="1" smtClean="0"/>
                        <a:t>n</a:t>
                      </a:r>
                      <a:r>
                        <a:rPr lang="de-DE" baseline="30000" dirty="0" err="1" smtClean="0"/>
                        <a:t>k</a:t>
                      </a:r>
                      <a:r>
                        <a:rPr lang="de-DE" baseline="0" dirty="0" smtClean="0"/>
                        <a:t>)</a:t>
                      </a:r>
                      <a:endParaRPr lang="de-DE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Polynomial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99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760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Ermitteln der Komplexitätsklasse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Beispiele: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double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GetPi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			</a:t>
            </a:r>
            <a:r>
              <a:rPr lang="de-DE" dirty="0" smtClean="0">
                <a:solidFill>
                  <a:schemeClr val="tx1"/>
                </a:solidFill>
                <a:cs typeface="Courier New" panose="02070309020205020404" pitchFamily="49" charset="0"/>
              </a:rPr>
              <a:t>konstant</a:t>
            </a:r>
            <a:endParaRPr lang="de-DE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Math.PI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GetCount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array</a:t>
            </a:r>
            <a:r>
              <a:rPr 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		</a:t>
            </a:r>
            <a:r>
              <a:rPr lang="de-DE" dirty="0" smtClean="0">
                <a:solidFill>
                  <a:schemeClr val="tx1"/>
                </a:solidFill>
                <a:cs typeface="Courier New" panose="02070309020205020404" pitchFamily="49" charset="0"/>
              </a:rPr>
              <a:t>linear</a:t>
            </a:r>
            <a:endParaRPr lang="de-DE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endParaRPr lang="en-US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 = 0;</a:t>
            </a: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 array)</a:t>
            </a: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n++;</a:t>
            </a: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return n;</a:t>
            </a:r>
          </a:p>
          <a:p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de-DE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11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760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Ermitteln der Komplexitätsklasse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Beispiele: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(n1 in werte) 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de-DE" dirty="0">
                <a:solidFill>
                  <a:schemeClr val="tx1"/>
                </a:solidFill>
                <a:cs typeface="Courier New" panose="02070309020205020404" pitchFamily="49" charset="0"/>
              </a:rPr>
              <a:t> </a:t>
            </a:r>
            <a:r>
              <a:rPr lang="de-DE" dirty="0" smtClean="0">
                <a:solidFill>
                  <a:schemeClr val="tx1"/>
                </a:solidFill>
                <a:cs typeface="Courier New" panose="02070309020205020404" pitchFamily="49" charset="0"/>
              </a:rPr>
              <a:t>quadratisch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(n2 in werte)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(n1 == n2) …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de-DE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(n1 in werte) </a:t>
            </a:r>
            <a:r>
              <a:rPr lang="de-DE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de-DE" dirty="0">
                <a:solidFill>
                  <a:schemeClr val="tx1"/>
                </a:solidFill>
                <a:cs typeface="Courier New" panose="02070309020205020404" pitchFamily="49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Courier New" panose="02070309020205020404" pitchFamily="49" charset="0"/>
              </a:rPr>
              <a:t>polynomial</a:t>
            </a:r>
            <a:endParaRPr lang="de-DE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(n2 in werte)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(n3 in werte)</a:t>
            </a:r>
          </a:p>
          <a:p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+= n1 + n2 + n3;</a:t>
            </a:r>
          </a:p>
          <a:p>
            <a:endParaRPr lang="de-DE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37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760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Ermitteln der Komplexitätsklasse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Aussagen, z.B.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b</a:t>
            </a:r>
            <a:r>
              <a:rPr lang="de-DE" dirty="0" smtClean="0">
                <a:solidFill>
                  <a:schemeClr val="tx1"/>
                </a:solidFill>
              </a:rPr>
              <a:t>ei linearer Laufzeit verdoppelt sich die Laufzeit bei Verdoppelung der Eingabewerte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bei konstanter Laufzeit bleibt die Laufzeit bei Verdoppelung </a:t>
            </a:r>
            <a:r>
              <a:rPr lang="de-DE" dirty="0">
                <a:solidFill>
                  <a:schemeClr val="tx1"/>
                </a:solidFill>
              </a:rPr>
              <a:t>der </a:t>
            </a:r>
            <a:r>
              <a:rPr lang="de-DE" dirty="0" smtClean="0">
                <a:solidFill>
                  <a:schemeClr val="tx1"/>
                </a:solidFill>
              </a:rPr>
              <a:t>Eingabewerte gleich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bei quadratischer Laufzeit steigt die Laufzeit bei Verdoppelung der </a:t>
            </a:r>
            <a:r>
              <a:rPr lang="de-DE" dirty="0">
                <a:solidFill>
                  <a:schemeClr val="tx1"/>
                </a:solidFill>
              </a:rPr>
              <a:t>Eingabewerte </a:t>
            </a:r>
            <a:r>
              <a:rPr lang="de-DE" dirty="0" smtClean="0">
                <a:solidFill>
                  <a:schemeClr val="tx1"/>
                </a:solidFill>
              </a:rPr>
              <a:t>quadratisch an</a:t>
            </a: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8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760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Ermitteln der Komplexitätsklasse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Beispiel: Dauer einer Anweisung 1ms, bei n = 1.000, n = 1 Mio.</a:t>
            </a: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linear: 	 1 Sek.		quadratisch: 17 Minuten</a:t>
            </a: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linear:	17 Min.		quadratisch: 32 Jahr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pic>
        <p:nvPicPr>
          <p:cNvPr id="4" name="Grafik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5832648" cy="38884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746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71536" y="2348880"/>
            <a:ext cx="7000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2. Einführung</a:t>
            </a:r>
            <a:endParaRPr lang="de-DE" sz="3600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9272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Vergleich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760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Ermitteln der Komplexitätsklasse</a:t>
            </a:r>
          </a:p>
          <a:p>
            <a:pPr>
              <a:spcAft>
                <a:spcPts val="600"/>
              </a:spcAft>
            </a:pPr>
            <a:endParaRPr lang="de-DE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err="1" smtClean="0">
                <a:solidFill>
                  <a:schemeClr val="tx1"/>
                </a:solidFill>
              </a:rPr>
              <a:t>Worst</a:t>
            </a:r>
            <a:r>
              <a:rPr lang="de-DE" sz="2000" b="1" dirty="0" smtClean="0">
                <a:solidFill>
                  <a:schemeClr val="tx1"/>
                </a:solidFill>
              </a:rPr>
              <a:t>, Average, Best Case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normalerweise </a:t>
            </a:r>
            <a:r>
              <a:rPr lang="de-DE" sz="2000" dirty="0" err="1" smtClean="0">
                <a:solidFill>
                  <a:schemeClr val="tx1"/>
                </a:solidFill>
              </a:rPr>
              <a:t>Worst</a:t>
            </a:r>
            <a:r>
              <a:rPr lang="de-DE" sz="2000" dirty="0" smtClean="0">
                <a:solidFill>
                  <a:schemeClr val="tx1"/>
                </a:solidFill>
              </a:rPr>
              <a:t> Case entscheidend</a:t>
            </a: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Ausnahme: </a:t>
            </a:r>
          </a:p>
          <a:p>
            <a:pPr>
              <a:spcAft>
                <a:spcPts val="600"/>
              </a:spcAft>
            </a:pPr>
            <a:r>
              <a:rPr lang="de-DE" sz="2000" dirty="0" err="1" smtClean="0">
                <a:solidFill>
                  <a:schemeClr val="tx1"/>
                </a:solidFill>
              </a:rPr>
              <a:t>Worst</a:t>
            </a:r>
            <a:r>
              <a:rPr lang="de-DE" sz="2000" dirty="0" smtClean="0">
                <a:solidFill>
                  <a:schemeClr val="tx1"/>
                </a:solidFill>
              </a:rPr>
              <a:t> Case tritt selten auf 	(siehe </a:t>
            </a:r>
            <a:r>
              <a:rPr lang="de-DE" sz="2000" dirty="0" err="1" smtClean="0">
                <a:solidFill>
                  <a:schemeClr val="tx1"/>
                </a:solidFill>
              </a:rPr>
              <a:t>QuickSort</a:t>
            </a:r>
            <a:r>
              <a:rPr lang="de-DE" sz="2000" dirty="0" smtClean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Best Case 			(siehe </a:t>
            </a:r>
            <a:r>
              <a:rPr lang="de-DE" sz="2000" dirty="0" err="1" smtClean="0">
                <a:solidFill>
                  <a:schemeClr val="tx1"/>
                </a:solidFill>
              </a:rPr>
              <a:t>BubbleSort</a:t>
            </a:r>
            <a:r>
              <a:rPr lang="de-DE" sz="2000" dirty="0" smtClean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2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550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4"/>
            </a:pPr>
            <a:r>
              <a:rPr lang="de-DE" sz="1600" dirty="0" smtClean="0"/>
              <a:t>Wie </a:t>
            </a:r>
            <a:r>
              <a:rPr lang="de-DE" sz="1600" dirty="0"/>
              <a:t>lautet „O“ (</a:t>
            </a:r>
            <a:r>
              <a:rPr lang="de-DE" sz="1600" dirty="0" err="1"/>
              <a:t>Worst</a:t>
            </a:r>
            <a:r>
              <a:rPr lang="de-DE" sz="1600" dirty="0"/>
              <a:t> Case) für folgenden Algorithmus?</a:t>
            </a:r>
          </a:p>
          <a:p>
            <a:pPr marL="342900" indent="-342900">
              <a:buFont typeface="+mj-lt"/>
              <a:buAutoNum type="arabicPeriod" startAt="4"/>
            </a:pPr>
            <a:endParaRPr lang="de-DE" sz="1600" dirty="0"/>
          </a:p>
          <a:p>
            <a:pPr lvl="1"/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 in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elements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zahl = i ^ 2;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(zahl % 100)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Console.WriteLine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(zahl);</a:t>
            </a:r>
          </a:p>
          <a:p>
            <a:pPr lvl="1"/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de-DE" sz="1600" dirty="0" smtClean="0"/>
          </a:p>
          <a:p>
            <a:pPr marL="342900" indent="-342900">
              <a:buFont typeface="+mj-lt"/>
              <a:buAutoNum type="arabicPeriod" startAt="5"/>
            </a:pPr>
            <a:r>
              <a:rPr lang="de-DE" sz="1600" dirty="0"/>
              <a:t>Wie lautet „O“ (</a:t>
            </a:r>
            <a:r>
              <a:rPr lang="de-DE" sz="1600" dirty="0" err="1"/>
              <a:t>Worst</a:t>
            </a:r>
            <a:r>
              <a:rPr lang="de-DE" sz="1600" dirty="0"/>
              <a:t> Case) für folgenden Algorithmus?</a:t>
            </a:r>
          </a:p>
          <a:p>
            <a:pPr marL="342900" indent="-342900">
              <a:buFont typeface="+mj-lt"/>
              <a:buAutoNum type="arabicPeriod" startAt="5"/>
            </a:pPr>
            <a:endParaRPr lang="de-DE" sz="1600" dirty="0"/>
          </a:p>
          <a:p>
            <a:pPr lvl="1"/>
            <a:r>
              <a:rPr lang="nn-NO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for(int i=0; i&lt;n; i++)</a:t>
            </a:r>
          </a:p>
          <a:p>
            <a:pPr lvl="1"/>
            <a:r>
              <a:rPr lang="nn-NO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lvl="1"/>
            <a:r>
              <a:rPr lang="nn-NO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if(i % 2)</a:t>
            </a:r>
          </a:p>
          <a:p>
            <a:pPr lvl="1"/>
            <a:r>
              <a:rPr lang="nn-NO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i++;</a:t>
            </a:r>
          </a:p>
          <a:p>
            <a:pPr lvl="1"/>
            <a:r>
              <a:rPr lang="nn-NO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nn-NO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2. Vergleich von Algorithmen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468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6"/>
            </a:pPr>
            <a:r>
              <a:rPr lang="de-DE" sz="1600" dirty="0" smtClean="0"/>
              <a:t>Wie </a:t>
            </a:r>
            <a:r>
              <a:rPr lang="de-DE" sz="1600" dirty="0"/>
              <a:t>lautet „O“ (</a:t>
            </a:r>
            <a:r>
              <a:rPr lang="de-DE" sz="1600" dirty="0" err="1"/>
              <a:t>Worst</a:t>
            </a:r>
            <a:r>
              <a:rPr lang="de-DE" sz="1600" dirty="0"/>
              <a:t> Case) für folgenden Algorithmus?</a:t>
            </a:r>
          </a:p>
          <a:p>
            <a:pPr marL="342900" indent="-342900">
              <a:buFont typeface="+mj-lt"/>
              <a:buAutoNum type="arabicPeriod" startAt="6"/>
            </a:pPr>
            <a:endParaRPr lang="de-DE" sz="1600" dirty="0"/>
          </a:p>
          <a:p>
            <a:pPr lvl="1"/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i=0; i&lt;n; i++)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j=0; j&lt;n;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j++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k=0; k&lt;n; k++)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summe = i + j + k;</a:t>
            </a:r>
          </a:p>
          <a:p>
            <a:pPr lvl="1"/>
            <a:r>
              <a:rPr lang="de-D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lvl="1"/>
            <a:r>
              <a:rPr lang="de-DE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de-DE" sz="1600" dirty="0" smtClean="0"/>
          </a:p>
          <a:p>
            <a:pPr marL="342900" indent="-342900">
              <a:buFont typeface="+mj-lt"/>
              <a:buAutoNum type="arabicPeriod" startAt="7"/>
            </a:pPr>
            <a:r>
              <a:rPr lang="de-DE" sz="1600" dirty="0"/>
              <a:t>Wie lautet „O“ (Average, Best, </a:t>
            </a:r>
            <a:r>
              <a:rPr lang="de-DE" sz="1600" dirty="0" err="1"/>
              <a:t>Worst</a:t>
            </a:r>
            <a:r>
              <a:rPr lang="de-DE" sz="1600" dirty="0"/>
              <a:t> Case) für folgenden Algorithmus?</a:t>
            </a:r>
          </a:p>
          <a:p>
            <a:pPr marL="342900" indent="-342900">
              <a:buFont typeface="+mj-lt"/>
              <a:buAutoNum type="arabicPeriod" startAt="7"/>
            </a:pPr>
            <a:endParaRPr lang="de-DE" sz="1600" dirty="0"/>
          </a:p>
          <a:p>
            <a:pPr lvl="1"/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 elements)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if(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== 3)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break;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nn-NO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de-D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2. Vergleich von Algorithmen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968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1113304"/>
            <a:ext cx="7000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</a:rPr>
              <a:t>Entwurf von Algorithmen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</a:rPr>
              <a:t>Vergleich von Algorithmen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Iteration und Rekursion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1137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 </a:t>
            </a:r>
            <a:r>
              <a:rPr lang="de-DE" sz="2000" b="1" dirty="0"/>
              <a:t>Iteration und Rekursion</a:t>
            </a:r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47525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Iteration</a:t>
            </a:r>
          </a:p>
          <a:p>
            <a:pPr>
              <a:spcAft>
                <a:spcPts val="600"/>
              </a:spcAft>
            </a:pPr>
            <a:endParaRPr lang="de-DE" sz="20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Algorithmus wird in einzelnen Anweisungsschritten mit Wiederholungen </a:t>
            </a:r>
            <a:r>
              <a:rPr lang="de-DE" sz="2000" dirty="0">
                <a:solidFill>
                  <a:schemeClr val="tx1"/>
                </a:solidFill>
              </a:rPr>
              <a:t>und </a:t>
            </a:r>
            <a:r>
              <a:rPr lang="de-DE" sz="2000" dirty="0" smtClean="0">
                <a:solidFill>
                  <a:schemeClr val="tx1"/>
                </a:solidFill>
              </a:rPr>
              <a:t>Fallunterscheidungen abgearbeitet. </a:t>
            </a: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Rekursion</a:t>
            </a: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Algorithmus ruft sich selbst direkt oder indirekt auf.</a:t>
            </a: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Eigenschaften:</a:t>
            </a: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Abbruchbedingung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Sich selbst aufrufende Arbeitsschritte</a:t>
            </a: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39552" y="5517232"/>
            <a:ext cx="8136904" cy="8724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tx1"/>
                </a:solidFill>
              </a:rPr>
              <a:t>Jeder rekursiv gelöste Algorithmus kann auch iterativ gelöst werden</a:t>
            </a:r>
          </a:p>
        </p:txBody>
      </p:sp>
    </p:spTree>
    <p:extLst>
      <p:ext uri="{BB962C8B-B14F-4D97-AF65-F5344CB8AC3E}">
        <p14:creationId xmlns:p14="http://schemas.microsoft.com/office/powerpoint/2010/main" val="197577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 </a:t>
            </a:r>
            <a:r>
              <a:rPr lang="de-DE" sz="2000" b="1" dirty="0"/>
              <a:t>Iteration und Rekursion</a:t>
            </a:r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184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Beispiel:</a:t>
            </a:r>
            <a:r>
              <a:rPr lang="de-DE" dirty="0" smtClean="0">
                <a:solidFill>
                  <a:schemeClr val="tx1"/>
                </a:solidFill>
              </a:rPr>
              <a:t> Summe eines Ganzzahl-Wertebereichs bilden</a:t>
            </a: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Iteration</a:t>
            </a:r>
          </a:p>
          <a:p>
            <a:pPr lvl="1">
              <a:spcAft>
                <a:spcPts val="600"/>
              </a:spcAft>
            </a:pPr>
            <a:endParaRPr lang="de-DE" i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r>
              <a:rPr lang="de-DE" b="1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DE" b="1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Summe(min, </a:t>
            </a:r>
            <a:r>
              <a:rPr lang="de-DE" b="1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de-DE" b="1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>
              <a:spcAft>
                <a:spcPts val="600"/>
              </a:spcAft>
            </a:pPr>
            <a:endParaRPr lang="de-DE" i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ergebnis</a:t>
            </a:r>
            <a:endParaRPr lang="de-DE" i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endParaRPr lang="de-DE" i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(min &lt;= </a:t>
            </a: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>
              <a:spcAft>
                <a:spcPts val="600"/>
              </a:spcAft>
            </a:pP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ergebnis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+= min</a:t>
            </a:r>
          </a:p>
          <a:p>
            <a:pPr lvl="1">
              <a:spcAft>
                <a:spcPts val="600"/>
              </a:spcAft>
            </a:pPr>
            <a:r>
              <a:rPr lang="de-DE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min = min + 1</a:t>
            </a:r>
            <a:endParaRPr lang="de-DE" i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 lvl="1">
              <a:spcAft>
                <a:spcPts val="600"/>
              </a:spcAft>
            </a:pPr>
            <a:endParaRPr lang="de-DE" i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ergebnis</a:t>
            </a:r>
            <a:endParaRPr lang="de-DE" i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cxnSp>
        <p:nvCxnSpPr>
          <p:cNvPr id="6" name="Gerader Verbinder 5"/>
          <p:cNvCxnSpPr/>
          <p:nvPr/>
        </p:nvCxnSpPr>
        <p:spPr>
          <a:xfrm>
            <a:off x="899592" y="1988840"/>
            <a:ext cx="0" cy="352839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50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3. </a:t>
            </a:r>
            <a:r>
              <a:rPr lang="de-DE" sz="2000" b="1" dirty="0"/>
              <a:t>Iteration und Rekursion</a:t>
            </a:r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8136904" cy="59046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Beispiel:</a:t>
            </a:r>
            <a:r>
              <a:rPr lang="de-DE" dirty="0" smtClean="0">
                <a:solidFill>
                  <a:schemeClr val="tx1"/>
                </a:solidFill>
              </a:rPr>
              <a:t> Summe eines Ganzzahl-Wertebereichs bilden</a:t>
            </a: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Rekursion</a:t>
            </a:r>
          </a:p>
          <a:p>
            <a:pPr lvl="1">
              <a:spcAft>
                <a:spcPts val="600"/>
              </a:spcAft>
            </a:pPr>
            <a:endParaRPr lang="de-DE" i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r>
              <a:rPr lang="de-DE" b="1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DE" b="1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Summe(min, </a:t>
            </a:r>
            <a:r>
              <a:rPr lang="de-DE" b="1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de-DE" b="1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b="1" i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ergebnis</a:t>
            </a:r>
            <a:r>
              <a:rPr lang="de-DE" b="1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b="1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0)</a:t>
            </a:r>
          </a:p>
          <a:p>
            <a:pPr lvl="1">
              <a:spcAft>
                <a:spcPts val="600"/>
              </a:spcAft>
            </a:pPr>
            <a:endParaRPr lang="de-DE" i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(min &gt; </a:t>
            </a: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>
              <a:spcAft>
                <a:spcPts val="600"/>
              </a:spcAft>
            </a:pPr>
            <a:r>
              <a:rPr lang="de-DE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ergebnis</a:t>
            </a:r>
            <a:endParaRPr lang="de-DE" i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endParaRPr lang="de-DE" i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ergebnis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ergebnis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min</a:t>
            </a:r>
          </a:p>
          <a:p>
            <a:pPr lvl="1">
              <a:spcAft>
                <a:spcPts val="600"/>
              </a:spcAft>
            </a:pP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 = min + 1</a:t>
            </a:r>
            <a:endParaRPr lang="de-DE" i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endParaRPr lang="de-DE" i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Aft>
                <a:spcPts val="600"/>
              </a:spcAft>
            </a:pP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Summe(min, </a:t>
            </a: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i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ergebnis</a:t>
            </a:r>
            <a:r>
              <a:rPr lang="de-DE" i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cxnSp>
        <p:nvCxnSpPr>
          <p:cNvPr id="6" name="Gerader Verbinder 5"/>
          <p:cNvCxnSpPr/>
          <p:nvPr/>
        </p:nvCxnSpPr>
        <p:spPr>
          <a:xfrm>
            <a:off x="899592" y="1988840"/>
            <a:ext cx="0" cy="338437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bgerundete rechteckige Legende 6"/>
          <p:cNvSpPr/>
          <p:nvPr/>
        </p:nvSpPr>
        <p:spPr>
          <a:xfrm>
            <a:off x="5796136" y="1124744"/>
            <a:ext cx="2952328" cy="1152128"/>
          </a:xfrm>
          <a:prstGeom prst="wedgeRoundRectCallout">
            <a:avLst>
              <a:gd name="adj1" fmla="val -138674"/>
              <a:gd name="adj2" fmla="val 11049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Abbruchbedingung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Gefahr: Endlosaufruf, Stapelüberlauf</a:t>
            </a:r>
            <a:endParaRPr lang="de-DE" dirty="0"/>
          </a:p>
        </p:txBody>
      </p:sp>
      <p:sp>
        <p:nvSpPr>
          <p:cNvPr id="8" name="Abgerundete rechteckige Legende 7"/>
          <p:cNvSpPr/>
          <p:nvPr/>
        </p:nvSpPr>
        <p:spPr>
          <a:xfrm>
            <a:off x="5580112" y="5229200"/>
            <a:ext cx="3240360" cy="720080"/>
          </a:xfrm>
          <a:prstGeom prst="wedgeRoundRectCallout">
            <a:avLst>
              <a:gd name="adj1" fmla="val -68128"/>
              <a:gd name="adj2" fmla="val -176463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sich selbst aufrufende Arbeitsanweisungen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92740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8"/>
            </a:pPr>
            <a:r>
              <a:rPr lang="de-DE" sz="1600" dirty="0"/>
              <a:t>Programmieren Sie </a:t>
            </a:r>
            <a:r>
              <a:rPr lang="de-DE" sz="1600" dirty="0" smtClean="0"/>
              <a:t>zwei Methoden, </a:t>
            </a:r>
            <a:r>
              <a:rPr lang="de-DE" sz="1600" dirty="0"/>
              <a:t>die die Fakultät für eine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übergeben </a:t>
            </a:r>
            <a:r>
              <a:rPr lang="de-DE" sz="1600" dirty="0"/>
              <a:t>Zahl iterativ </a:t>
            </a:r>
            <a:r>
              <a:rPr lang="de-DE" sz="1600" dirty="0" smtClean="0"/>
              <a:t>bzw. rekursiv lösen. </a:t>
            </a:r>
            <a:r>
              <a:rPr lang="de-DE" sz="1600" dirty="0"/>
              <a:t>Die </a:t>
            </a:r>
            <a:r>
              <a:rPr lang="de-DE" sz="1600" dirty="0" smtClean="0"/>
              <a:t>Methoden</a:t>
            </a:r>
            <a:br>
              <a:rPr lang="de-DE" sz="1600" dirty="0" smtClean="0"/>
            </a:br>
            <a:r>
              <a:rPr lang="de-DE" sz="1600" dirty="0" smtClean="0"/>
              <a:t>sollten </a:t>
            </a:r>
            <a:r>
              <a:rPr lang="de-DE" sz="1600" dirty="0"/>
              <a:t>folgende </a:t>
            </a:r>
            <a:r>
              <a:rPr lang="de-DE" sz="1600" dirty="0" smtClean="0"/>
              <a:t>Signatur </a:t>
            </a:r>
            <a:r>
              <a:rPr lang="de-DE" sz="1600" dirty="0"/>
              <a:t>besitzen:</a:t>
            </a:r>
          </a:p>
          <a:p>
            <a:pPr marL="342900" indent="-342900">
              <a:buFont typeface="+mj-lt"/>
              <a:buAutoNum type="arabicPeriod" startAt="8"/>
            </a:pPr>
            <a:endParaRPr lang="de-DE" sz="1600" dirty="0"/>
          </a:p>
          <a:p>
            <a:pPr lvl="1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static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Factorial(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de-DE" sz="1600" dirty="0"/>
          </a:p>
          <a:p>
            <a:pPr lvl="1"/>
            <a:endParaRPr lang="de-DE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2. Vergleich von Algorithmen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036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1113304"/>
            <a:ext cx="7000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Entwurf von Algorithmen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Vergleich von Algorithmen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Iteration und Rekursion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86930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1113304"/>
            <a:ext cx="7000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Entwurf von Algorithmen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</a:rPr>
              <a:t>Vergleich von Algorithmen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</a:rPr>
              <a:t>Iteration und Rekursion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16398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33123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 Zahl raten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Entwerfen Sie den Algorithmus „</a:t>
            </a:r>
            <a:r>
              <a:rPr lang="de-DE" dirty="0" err="1" smtClean="0">
                <a:solidFill>
                  <a:schemeClr val="tx1"/>
                </a:solidFill>
              </a:rPr>
              <a:t>RateZahl</a:t>
            </a:r>
            <a:r>
              <a:rPr lang="de-DE" dirty="0" smtClean="0">
                <a:solidFill>
                  <a:schemeClr val="tx1"/>
                </a:solidFill>
              </a:rPr>
              <a:t>“. Der Anwender soll eine Zahl zwischen einem minimalen und maximalen Wert raten.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 </a:t>
            </a:r>
          </a:p>
          <a:p>
            <a:r>
              <a:rPr lang="de-DE" dirty="0">
                <a:solidFill>
                  <a:schemeClr val="tx1"/>
                </a:solidFill>
              </a:rPr>
              <a:t>Der Algo­rithmus </a:t>
            </a:r>
            <a:r>
              <a:rPr lang="de-DE" dirty="0" smtClean="0">
                <a:solidFill>
                  <a:schemeClr val="tx1"/>
                </a:solidFill>
              </a:rPr>
              <a:t>wird beendet, </a:t>
            </a:r>
            <a:r>
              <a:rPr lang="de-DE" dirty="0">
                <a:solidFill>
                  <a:schemeClr val="tx1"/>
                </a:solidFill>
              </a:rPr>
              <a:t>sobald die korrekte Zahl vom Anwender eingegeben wurde. 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Sofern </a:t>
            </a:r>
            <a:r>
              <a:rPr lang="de-DE" dirty="0">
                <a:solidFill>
                  <a:schemeClr val="tx1"/>
                </a:solidFill>
              </a:rPr>
              <a:t>die eingegebene Zahl kleiner oder größer ist, wird der Anwender darauf hingewiesen.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4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40324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Pseudocode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Pseudocode </a:t>
            </a:r>
            <a:r>
              <a:rPr lang="de-DE" dirty="0" smtClean="0">
                <a:solidFill>
                  <a:schemeClr val="tx1"/>
                </a:solidFill>
              </a:rPr>
              <a:t>dient zur Beschreibung eines Algorithmus unabhängig von der später verwendeten Programmiersprache und ist damit leichter verständlich.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Syntaxelemente</a:t>
            </a:r>
          </a:p>
          <a:p>
            <a:endParaRPr lang="de-DE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elementare Anweisungsschritte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Entscheidungen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Wiederholungen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sequenzielle </a:t>
            </a:r>
            <a:r>
              <a:rPr lang="de-DE" dirty="0">
                <a:solidFill>
                  <a:schemeClr val="tx1"/>
                </a:solidFill>
              </a:rPr>
              <a:t>Folgen 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4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548680"/>
            <a:ext cx="78668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Beispiel: Zahl raten als Pseudocode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49871" y="1209353"/>
            <a:ext cx="7622529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DE" sz="14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RateZahl</a:t>
            </a:r>
            <a:r>
              <a:rPr lang="de-DE" sz="1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(min, </a:t>
            </a:r>
            <a:r>
              <a:rPr lang="de-DE" sz="1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de-DE" sz="1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eingegebeneZahl</a:t>
            </a:r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zuRatendeZahl</a:t>
            </a:r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geraten</a:t>
            </a:r>
          </a:p>
          <a:p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geraten = falsch</a:t>
            </a:r>
          </a:p>
          <a:p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zuRatendeZahl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= Zufallszahl zwischen min und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(geraten = falsch)</a:t>
            </a:r>
          </a:p>
          <a:p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Eingabe in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eingegebeneZahl</a:t>
            </a:r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eingegebeneZahl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gleich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zuRatendeZahl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geraten = wahr</a:t>
            </a: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zuRatendeZahl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kleiner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eingegebeneZahl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Ausgabe: „zu ratende Zahl ist kleiner“</a:t>
            </a: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Ausgabe: „zu ratende Zahl ist größer“</a:t>
            </a:r>
          </a:p>
          <a:p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end</a:t>
            </a:r>
          </a:p>
          <a:p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r>
              <a:rPr lang="de-DE" sz="1400" i="1" dirty="0">
                <a:latin typeface="Courier New" panose="02070309020205020404" pitchFamily="49" charset="0"/>
                <a:cs typeface="Courier New" panose="02070309020205020404" pitchFamily="49" charset="0"/>
              </a:rPr>
              <a:t>Ausgabe: „Zahl geraten“</a:t>
            </a:r>
          </a:p>
          <a:p>
            <a:endParaRPr lang="de-DE" sz="1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6" name="Gerader Verbinder 5"/>
          <p:cNvCxnSpPr/>
          <p:nvPr/>
        </p:nvCxnSpPr>
        <p:spPr>
          <a:xfrm>
            <a:off x="549871" y="1209353"/>
            <a:ext cx="0" cy="51719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743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Entwurf von Algorithmen</a:t>
            </a:r>
            <a:endParaRPr lang="de-DE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39552" y="692696"/>
            <a:ext cx="7866880" cy="14401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Struktogramm (</a:t>
            </a:r>
            <a:r>
              <a:rPr lang="de-DE" sz="2000" b="1" dirty="0" err="1" smtClean="0">
                <a:solidFill>
                  <a:schemeClr val="tx1"/>
                </a:solidFill>
              </a:rPr>
              <a:t>Nassi</a:t>
            </a:r>
            <a:r>
              <a:rPr lang="de-DE" sz="2000" b="1" dirty="0" smtClean="0">
                <a:solidFill>
                  <a:schemeClr val="tx1"/>
                </a:solidFill>
              </a:rPr>
              <a:t>-</a:t>
            </a:r>
            <a:r>
              <a:rPr lang="de-DE" sz="2000" b="1" dirty="0" err="1" smtClean="0">
                <a:solidFill>
                  <a:schemeClr val="tx1"/>
                </a:solidFill>
              </a:rPr>
              <a:t>Shneidermann</a:t>
            </a:r>
            <a:r>
              <a:rPr lang="de-DE" sz="2000" b="1" dirty="0" smtClean="0">
                <a:solidFill>
                  <a:schemeClr val="tx1"/>
                </a:solidFill>
              </a:rPr>
              <a:t>-Diagramm)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Struktogramme stellen den Algorithmus in Strukturblöcken dar.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24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-CONFIG__" val="version3 50 50 5 14 20 8 0:128:128 186:223:226 0:128:128 186:223:226 aria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1028</Words>
  <Application>Microsoft Office PowerPoint</Application>
  <PresentationFormat>Bildschirmpräsentation (4:3)</PresentationFormat>
  <Paragraphs>396</Paragraphs>
  <Slides>38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7" baseType="lpstr">
      <vt:lpstr>Arial</vt:lpstr>
      <vt:lpstr>Calibri</vt:lpstr>
      <vt:lpstr>Cambria Math</vt:lpstr>
      <vt:lpstr>Courier New</vt:lpstr>
      <vt:lpstr>Verdana</vt:lpstr>
      <vt:lpstr>Wingdings</vt:lpstr>
      <vt:lpstr>Wingdings 2</vt:lpstr>
      <vt:lpstr>Ganymed</vt:lpstr>
      <vt:lpstr>Visio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cordts</dc:creator>
  <cp:lastModifiedBy>Sönke Cordts</cp:lastModifiedBy>
  <cp:revision>432</cp:revision>
  <dcterms:created xsi:type="dcterms:W3CDTF">2008-04-18T08:42:50Z</dcterms:created>
  <dcterms:modified xsi:type="dcterms:W3CDTF">2014-03-27T15:15:24Z</dcterms:modified>
</cp:coreProperties>
</file>