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4.xml" ContentType="application/vnd.openxmlformats-officedocument.presentationml.tags+xml"/>
  <Override PartName="/ppt/notesSlides/notesSlide15.xml" ContentType="application/vnd.openxmlformats-officedocument.presentationml.notesSlide+xml"/>
  <Override PartName="/ppt/tags/tag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6.xml" ContentType="application/vnd.openxmlformats-officedocument.presentationml.tags+xml"/>
  <Override PartName="/ppt/notesSlides/notesSlide20.xml" ContentType="application/vnd.openxmlformats-officedocument.presentationml.notesSlide+xml"/>
  <Override PartName="/ppt/tags/tag7.xml" ContentType="application/vnd.openxmlformats-officedocument.presentationml.tags+xml"/>
  <Override PartName="/ppt/notesSlides/notesSlide21.xml" ContentType="application/vnd.openxmlformats-officedocument.presentationml.notesSlide+xml"/>
  <Override PartName="/ppt/tags/tag8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9.xml" ContentType="application/vnd.openxmlformats-officedocument.presentationml.tags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6" r:id="rId2"/>
    <p:sldId id="281" r:id="rId3"/>
    <p:sldId id="282" r:id="rId4"/>
    <p:sldId id="283" r:id="rId5"/>
    <p:sldId id="299" r:id="rId6"/>
    <p:sldId id="301" r:id="rId7"/>
    <p:sldId id="313" r:id="rId8"/>
    <p:sldId id="302" r:id="rId9"/>
    <p:sldId id="304" r:id="rId10"/>
    <p:sldId id="305" r:id="rId11"/>
    <p:sldId id="306" r:id="rId12"/>
    <p:sldId id="307" r:id="rId13"/>
    <p:sldId id="335" r:id="rId14"/>
    <p:sldId id="303" r:id="rId15"/>
    <p:sldId id="316" r:id="rId16"/>
    <p:sldId id="321" r:id="rId17"/>
    <p:sldId id="322" r:id="rId18"/>
    <p:sldId id="323" r:id="rId19"/>
    <p:sldId id="324" r:id="rId20"/>
    <p:sldId id="325" r:id="rId21"/>
    <p:sldId id="326" r:id="rId22"/>
    <p:sldId id="315" r:id="rId23"/>
    <p:sldId id="336" r:id="rId24"/>
    <p:sldId id="317" r:id="rId25"/>
    <p:sldId id="319" r:id="rId26"/>
    <p:sldId id="318" r:id="rId27"/>
    <p:sldId id="327" r:id="rId28"/>
    <p:sldId id="314" r:id="rId29"/>
    <p:sldId id="328" r:id="rId30"/>
    <p:sldId id="330" r:id="rId31"/>
    <p:sldId id="332" r:id="rId32"/>
    <p:sldId id="331" r:id="rId33"/>
    <p:sldId id="333" r:id="rId34"/>
    <p:sldId id="334" r:id="rId35"/>
    <p:sldId id="300" r:id="rId36"/>
    <p:sldId id="309" r:id="rId37"/>
    <p:sldId id="310" r:id="rId38"/>
    <p:sldId id="312" r:id="rId39"/>
    <p:sldId id="308" r:id="rId40"/>
    <p:sldId id="298" r:id="rId41"/>
    <p:sldId id="337" r:id="rId42"/>
  </p:sldIdLst>
  <p:sldSz cx="9144000" cy="6858000" type="screen4x3"/>
  <p:notesSz cx="6858000" cy="9144000"/>
  <p:custDataLst>
    <p:tags r:id="rId4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7" autoAdjust="0"/>
    <p:restoredTop sz="85322" autoAdjust="0"/>
  </p:normalViewPr>
  <p:slideViewPr>
    <p:cSldViewPr showGuides="1">
      <p:cViewPr varScale="1">
        <p:scale>
          <a:sx n="60" d="100"/>
          <a:sy n="60" d="100"/>
        </p:scale>
        <p:origin x="1364" y="48"/>
      </p:cViewPr>
      <p:guideLst>
        <p:guide orient="horz" pos="16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190"/>
    </p:cViewPr>
  </p:sorterViewPr>
  <p:notesViewPr>
    <p:cSldViewPr showGuides="1">
      <p:cViewPr varScale="1">
        <p:scale>
          <a:sx n="78" d="100"/>
          <a:sy n="78" d="100"/>
        </p:scale>
        <p:origin x="-2856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55154-7438-4831-B22F-E91BD9D412C3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B3A1E-25E4-4791-A2E0-7B88226C66F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2343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CD8FA-F00C-4F19-8C91-0E921AE89D18}" type="datetimeFigureOut">
              <a:rPr lang="de-DE" smtClean="0"/>
              <a:pPr/>
              <a:t>27.03.2014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28C8E-25DA-4184-A7B6-50B476E81FB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99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122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Versionskontrollsysteme mit dezentralen</a:t>
            </a:r>
            <a:r>
              <a:rPr lang="de-DE" baseline="0" dirty="0" smtClean="0"/>
              <a:t> Servern und Entwicklercomputern, die alle das vollständige Repository erhalten </a:t>
            </a:r>
            <a:r>
              <a:rPr lang="de-DE" baseline="0" dirty="0" smtClean="0">
                <a:sym typeface="Wingdings" panose="05000000000000000000" pitchFamily="2" charset="2"/>
              </a:rPr>
              <a:t> Ausfall eines Computers: Wiederherstellung des </a:t>
            </a:r>
            <a:r>
              <a:rPr lang="de-DE" baseline="0" dirty="0" err="1" smtClean="0">
                <a:sym typeface="Wingdings" panose="05000000000000000000" pitchFamily="2" charset="2"/>
              </a:rPr>
              <a:t>Repositorys</a:t>
            </a:r>
            <a:r>
              <a:rPr lang="de-DE" baseline="0" dirty="0" smtClean="0">
                <a:sym typeface="Wingdings" panose="05000000000000000000" pitchFamily="2" charset="2"/>
              </a:rPr>
              <a:t>; bessere simultane Zusammenarbeit</a:t>
            </a:r>
          </a:p>
          <a:p>
            <a:r>
              <a:rPr lang="de-DE" baseline="0" dirty="0" smtClean="0">
                <a:sym typeface="Wingdings" panose="05000000000000000000" pitchFamily="2" charset="2"/>
              </a:rPr>
              <a:t></a:t>
            </a:r>
            <a:r>
              <a:rPr lang="de-DE" dirty="0" smtClean="0"/>
              <a:t>Bei einem Commit (speichern</a:t>
            </a:r>
            <a:r>
              <a:rPr lang="de-DE" baseline="0" dirty="0" smtClean="0"/>
              <a:t> des Projektes </a:t>
            </a:r>
            <a:r>
              <a:rPr lang="de-DE" dirty="0" smtClean="0"/>
              <a:t>als </a:t>
            </a:r>
            <a:r>
              <a:rPr lang="de-DE" dirty="0" err="1" smtClean="0"/>
              <a:t>Git</a:t>
            </a:r>
            <a:r>
              <a:rPr lang="de-DE" dirty="0" smtClean="0"/>
              <a:t>-Version), wird der Zustand aller</a:t>
            </a:r>
            <a:r>
              <a:rPr lang="de-DE" baseline="0" dirty="0" smtClean="0"/>
              <a:t> </a:t>
            </a:r>
            <a:r>
              <a:rPr lang="de-DE" dirty="0" smtClean="0"/>
              <a:t>Dateien („Snapshot“) gesichert. </a:t>
            </a:r>
          </a:p>
          <a:p>
            <a:r>
              <a:rPr lang="de-DE" dirty="0" smtClean="0"/>
              <a:t>Effizient, indem unveränderte Dateien nicht kopiert, sondern ein Verweis</a:t>
            </a:r>
            <a:r>
              <a:rPr lang="de-DE" baseline="0" dirty="0" smtClean="0"/>
              <a:t> </a:t>
            </a:r>
            <a:r>
              <a:rPr lang="de-DE" dirty="0" smtClean="0"/>
              <a:t>zur vorherigen Version angellegt</a:t>
            </a:r>
            <a:r>
              <a:rPr lang="de-DE" baseline="0" dirty="0" smtClean="0"/>
              <a:t> wird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DE" baseline="0" dirty="0" smtClean="0">
                <a:sym typeface="Wingdings" panose="05000000000000000000" pitchFamily="2" charset="2"/>
              </a:rPr>
              <a:t>Gewährleistet </a:t>
            </a:r>
            <a:r>
              <a:rPr lang="de-DE" baseline="0" dirty="0" err="1" smtClean="0">
                <a:sym typeface="Wingdings" panose="05000000000000000000" pitchFamily="2" charset="2"/>
              </a:rPr>
              <a:t>performantes</a:t>
            </a:r>
            <a:r>
              <a:rPr lang="de-DE" baseline="0" dirty="0" smtClean="0">
                <a:sym typeface="Wingdings" panose="05000000000000000000" pitchFamily="2" charset="2"/>
              </a:rPr>
              <a:t> lokales Arbeiten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DE" baseline="0" dirty="0" smtClean="0">
                <a:sym typeface="Wingdings" panose="05000000000000000000" pitchFamily="2" charset="2"/>
              </a:rPr>
              <a:t>Konsistenzzusicherung durch Erzeugung von Hashwerten (Checksummen)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2360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44174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32201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5698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de-DE" dirty="0" smtClean="0">
                <a:effectLst/>
              </a:rPr>
              <a:t>Linus </a:t>
            </a:r>
            <a:r>
              <a:rPr lang="de-DE" dirty="0" err="1" smtClean="0">
                <a:effectLst/>
              </a:rPr>
              <a:t>Torvalds</a:t>
            </a:r>
            <a:r>
              <a:rPr lang="de-DE" dirty="0" smtClean="0">
                <a:effectLst/>
              </a:rPr>
              <a:t>: </a:t>
            </a:r>
            <a:r>
              <a:rPr lang="de-DE" dirty="0" err="1" smtClean="0">
                <a:effectLst/>
              </a:rPr>
              <a:t>I’m</a:t>
            </a:r>
            <a:r>
              <a:rPr lang="de-DE" dirty="0" smtClean="0">
                <a:effectLst/>
              </a:rPr>
              <a:t> an </a:t>
            </a:r>
            <a:r>
              <a:rPr lang="de-DE" dirty="0" err="1" smtClean="0">
                <a:effectLst/>
              </a:rPr>
              <a:t>egotistical</a:t>
            </a:r>
            <a:r>
              <a:rPr lang="de-DE" dirty="0" smtClean="0">
                <a:effectLst/>
              </a:rPr>
              <a:t> </a:t>
            </a:r>
            <a:r>
              <a:rPr lang="de-DE" dirty="0" err="1" smtClean="0">
                <a:effectLst/>
              </a:rPr>
              <a:t>bastard</a:t>
            </a:r>
            <a:r>
              <a:rPr lang="de-DE" dirty="0" smtClean="0">
                <a:effectLst/>
              </a:rPr>
              <a:t>, </a:t>
            </a:r>
            <a:r>
              <a:rPr lang="de-DE" dirty="0" err="1" smtClean="0">
                <a:effectLst/>
              </a:rPr>
              <a:t>and</a:t>
            </a:r>
            <a:r>
              <a:rPr lang="de-DE" dirty="0" smtClean="0">
                <a:effectLst/>
              </a:rPr>
              <a:t> I </a:t>
            </a:r>
            <a:r>
              <a:rPr lang="de-DE" dirty="0" err="1" smtClean="0">
                <a:effectLst/>
              </a:rPr>
              <a:t>name</a:t>
            </a:r>
            <a:r>
              <a:rPr lang="de-DE" dirty="0" smtClean="0">
                <a:effectLst/>
              </a:rPr>
              <a:t> all </a:t>
            </a:r>
            <a:r>
              <a:rPr lang="de-DE" dirty="0" err="1" smtClean="0">
                <a:effectLst/>
              </a:rPr>
              <a:t>my</a:t>
            </a:r>
            <a:r>
              <a:rPr lang="de-DE" dirty="0" smtClean="0">
                <a:effectLst/>
              </a:rPr>
              <a:t> </a:t>
            </a:r>
            <a:r>
              <a:rPr lang="de-DE" dirty="0" err="1" smtClean="0">
                <a:effectLst/>
              </a:rPr>
              <a:t>projects</a:t>
            </a:r>
            <a:r>
              <a:rPr lang="de-DE" dirty="0" smtClean="0">
                <a:effectLst/>
              </a:rPr>
              <a:t> after </a:t>
            </a:r>
            <a:r>
              <a:rPr lang="de-DE" dirty="0" err="1" smtClean="0">
                <a:effectLst/>
              </a:rPr>
              <a:t>myself</a:t>
            </a:r>
            <a:r>
              <a:rPr lang="de-DE" dirty="0" smtClean="0">
                <a:effectLst/>
              </a:rPr>
              <a:t>. First Linux, </a:t>
            </a:r>
            <a:r>
              <a:rPr lang="de-DE" dirty="0" err="1" smtClean="0">
                <a:effectLst/>
              </a:rPr>
              <a:t>now</a:t>
            </a:r>
            <a:r>
              <a:rPr lang="de-DE" dirty="0" smtClean="0">
                <a:effectLst/>
              </a:rPr>
              <a:t> </a:t>
            </a:r>
            <a:r>
              <a:rPr lang="de-DE" dirty="0" err="1" smtClean="0">
                <a:effectLst/>
              </a:rPr>
              <a:t>Git</a:t>
            </a:r>
            <a:endParaRPr lang="de-DE" dirty="0" smtClean="0">
              <a:effectLst/>
            </a:endParaRPr>
          </a:p>
          <a:p>
            <a:pPr rtl="0"/>
            <a:r>
              <a:rPr lang="de-DE" dirty="0" smtClean="0">
                <a:effectLst/>
              </a:rPr>
              <a:t>Repository:</a:t>
            </a:r>
            <a:r>
              <a:rPr lang="de-DE" baseline="0" dirty="0" smtClean="0">
                <a:effectLst/>
              </a:rPr>
              <a:t> Datenlager zur Speicherung und Beschreibung von Objekten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317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8422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FH Email: für akademische Zwecke auch</a:t>
            </a:r>
            <a:r>
              <a:rPr lang="de-DE" baseline="0" dirty="0" smtClean="0"/>
              <a:t> ab 5 Benutzer kostenlos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20175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07062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47354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4298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Klasse</a:t>
            </a:r>
            <a:r>
              <a:rPr lang="de-DE" baseline="0" dirty="0" smtClean="0"/>
              <a:t> =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6097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Klasse</a:t>
            </a:r>
            <a:r>
              <a:rPr lang="de-DE" baseline="0" dirty="0" smtClean="0"/>
              <a:t> =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20696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Klasse</a:t>
            </a:r>
            <a:r>
              <a:rPr lang="de-DE" baseline="0" dirty="0" smtClean="0"/>
              <a:t> =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7590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Klasse</a:t>
            </a:r>
            <a:r>
              <a:rPr lang="de-DE" baseline="0" dirty="0" smtClean="0"/>
              <a:t> =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3687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1918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14271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76178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2855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303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Main(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args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z1 = 0;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(z1);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Werttyp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"+ z1);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z1 = 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z1);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("Referenztyp: " + z1);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ZahlClass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{ zahl1 = 0 };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("Referenztyp (Klasse): " + zClass.zahl1);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zStruct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ZahlStruct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{ zahl1 = 0 };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zStruct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Werttyp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): " + zStruct.zahl1);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zahl1)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zahl1 = 100;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zahl1)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zahl1 = 100;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ZahlClass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zahl)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zahl.zahl1 = 100;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ZahlStruct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zahl)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zahl.zahl1 = 100;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ZahlClass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zahl1;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ZahlStruct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zahl1;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542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Main(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args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z1 = 0;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(z1);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Werttyp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"+ z1);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z1 = 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z1);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("Referenztyp: " + z1);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ZahlClass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{ zahl1 = 0 };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("Referenztyp (Klasse): " + zClass.zahl1);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zStruct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ZahlStruct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{ zahl1 = 0 };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zStruct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Werttyp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): " + zStruct.zahl1);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zahl1)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zahl1 = 100;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zahl1)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zahl1 = 100;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ZahlClass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zahl)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zahl.zahl1 = 100;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ZahlStruct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zahl)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zahl.zahl1 = 100;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ZahlClass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zahl1;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ZahlStruct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{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zahl1;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}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174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470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Atomare Datentypen:</a:t>
            </a:r>
          </a:p>
          <a:p>
            <a:r>
              <a:rPr lang="de-DE" dirty="0" smtClean="0"/>
              <a:t>	C#</a:t>
            </a:r>
            <a:r>
              <a:rPr lang="de-DE" baseline="0" dirty="0" smtClean="0"/>
              <a:t> = elementare Datentypen</a:t>
            </a:r>
          </a:p>
          <a:p>
            <a:r>
              <a:rPr lang="de-DE" baseline="0" dirty="0" smtClean="0"/>
              <a:t>	Java = primitive Datentypen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0313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160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Versionskontrollsysteme mit Verfolgung aller Änderungen an allen relevanten Dateien in einer lokalen Datenbank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5665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Versionskontrollsysteme mit zentralem</a:t>
            </a:r>
            <a:r>
              <a:rPr lang="de-DE" baseline="0" dirty="0" smtClean="0"/>
              <a:t> Server, der alle </a:t>
            </a:r>
            <a:r>
              <a:rPr lang="de-DE" baseline="0" dirty="0" err="1" smtClean="0"/>
              <a:t>versionierten</a:t>
            </a:r>
            <a:r>
              <a:rPr lang="de-DE" baseline="0" dirty="0" smtClean="0"/>
              <a:t> Dateien verwaltet</a:t>
            </a:r>
          </a:p>
          <a:p>
            <a:r>
              <a:rPr lang="de-DE" baseline="0" dirty="0" smtClean="0">
                <a:sym typeface="Wingdings" panose="05000000000000000000" pitchFamily="2" charset="2"/>
              </a:rPr>
              <a:t> Speichern Änderungen als Delta zu vorheriger Version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28C8E-25DA-4184-A7B6-50B476E81FB0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501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305972" y="330590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Textfeld 6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extfeld 7"/>
          <p:cNvSpPr txBox="1"/>
          <p:nvPr userDrawn="1"/>
        </p:nvSpPr>
        <p:spPr>
          <a:xfrm>
            <a:off x="6660232" y="658100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67CE9CA-8AFD-474E-817D-A7FD2F92BED0}" type="slidenum">
              <a:rPr lang="de-DE" sz="1200" smtClean="0"/>
              <a:pPr algn="r"/>
              <a:t>‹Nr.›</a:t>
            </a:fld>
            <a:endParaRPr lang="de-DE" sz="1200" dirty="0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</p:sldLayoutIdLst>
  <p:transition spd="slow">
    <p:push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Daten\FH%20Flensburg\Vorlesungen\WINFB\Algorithmen%20und%20Datenstrukturen%20(WI-PF4.1)\Screencasts\Sonstiges\2c.%20Aufgabe%20(BitBucket).wmv" TargetMode="External"/><Relationship Id="rId1" Type="http://schemas.microsoft.com/office/2007/relationships/media" Target="file:///C:\Daten\FH%20Flensburg\Vorlesungen\WINFB\Algorithmen%20und%20Datenstrukturen%20(WI-PF4.1)\Screencasts\Sonstiges\2c.%20Aufgabe%20(BitBucket).wmv" TargetMode="External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Daten\FH%20Flensburg\Vorlesungen\WINFB\Algorithmen%20und%20Datenstrukturen%20(WI-PF4.1)\Screencasts\2.a)%20Aufgabe.wmv" TargetMode="External"/><Relationship Id="rId1" Type="http://schemas.microsoft.com/office/2007/relationships/media" Target="file:///C:\Daten\FH%20Flensburg\Vorlesungen\WINFB\Algorithmen%20und%20Datenstrukturen%20(WI-PF4.1)\Screencasts\2.a)%20Aufgabe.wmv" TargetMode="Externa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Daten\FH%20Flensburg\Vorlesungen\WINFB\Algorithmen%20und%20Datenstrukturen%20(WI-PF4.1)\Screencasts\2.b)%20Aufgabe.wmv" TargetMode="External"/><Relationship Id="rId1" Type="http://schemas.microsoft.com/office/2007/relationships/media" Target="file:///C:\Daten\FH%20Flensburg\Vorlesungen\WINFB\Algorithmen%20und%20Datenstrukturen%20(WI-PF4.1)\Screencasts\2.b)%20Aufgabe.wmv" TargetMode="Externa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Daten\FH%20Flensburg\Vorlesungen\WINFB\Algorithmen%20und%20Datenstrukturen%20(WI-PF4.1)\Screencasts\2.c,d)%20Aufgabe.wmv" TargetMode="External"/><Relationship Id="rId1" Type="http://schemas.microsoft.com/office/2007/relationships/media" Target="file:///C:\Daten\FH%20Flensburg\Vorlesungen\WINFB\Algorithmen%20und%20Datenstrukturen%20(WI-PF4.1)\Screencasts\2.c,d)%20Aufgabe.wmv" TargetMode="External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Daten\FH%20Flensburg\Vorlesungen\WINFB\Algorithmen%20und%20Datenstrukturen%20(WI-PF4.1)\Screencasts\2.c,d)%20Versuch%20schreibender%20Zugriff.wmv" TargetMode="External"/><Relationship Id="rId1" Type="http://schemas.microsoft.com/office/2007/relationships/media" Target="file:///C:\Daten\FH%20Flensburg\Vorlesungen\WINFB\Algorithmen%20und%20Datenstrukturen%20(WI-PF4.1)\Screencasts\2.c,d)%20Versuch%20schreibender%20Zugriff.wmv" TargetMode="External"/><Relationship Id="rId4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57158" y="2276872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2800" b="1" dirty="0" smtClean="0"/>
              <a:t>Algorithmen und Datenstrukturen</a:t>
            </a:r>
            <a:endParaRPr lang="de-DE" sz="28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14"/>
          <a:stretch/>
        </p:blipFill>
        <p:spPr bwMode="auto">
          <a:xfrm>
            <a:off x="-36512" y="-27384"/>
            <a:ext cx="9180512" cy="164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56028" y="4581128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Prof. </a:t>
            </a:r>
            <a:r>
              <a:rPr lang="de-DE" smtClean="0"/>
              <a:t>Dr. Sönke </a:t>
            </a:r>
            <a:r>
              <a:rPr lang="de-DE" dirty="0" err="1" smtClean="0"/>
              <a:t>Cordts</a:t>
            </a:r>
            <a:endParaRPr lang="de-DE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460"/>
    </mc:Choice>
    <mc:Fallback xmlns="">
      <p:transition advTm="946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13" name="Rechteck 12"/>
          <p:cNvSpPr/>
          <p:nvPr/>
        </p:nvSpPr>
        <p:spPr>
          <a:xfrm>
            <a:off x="611560" y="620688"/>
            <a:ext cx="3833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 smtClean="0"/>
              <a:t>Referenz- und Werttypen</a:t>
            </a:r>
            <a:endParaRPr lang="de-DE" sz="20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5436095" y="1189463"/>
            <a:ext cx="1512168" cy="1424346"/>
            <a:chOff x="7236296" y="1053962"/>
            <a:chExt cx="1164301" cy="1424346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296" y="1053962"/>
              <a:ext cx="1108858" cy="14243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Rechteck 1"/>
            <p:cNvSpPr/>
            <p:nvPr/>
          </p:nvSpPr>
          <p:spPr>
            <a:xfrm>
              <a:off x="7388782" y="1997355"/>
              <a:ext cx="10118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z1 = 0</a:t>
              </a:r>
              <a:endParaRPr lang="de-DE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7" name="Rechteck 6"/>
          <p:cNvSpPr/>
          <p:nvPr/>
        </p:nvSpPr>
        <p:spPr>
          <a:xfrm>
            <a:off x="644104" y="1412776"/>
            <a:ext cx="51520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z1 = 0;</a:t>
            </a:r>
          </a:p>
          <a:p>
            <a:endParaRPr lang="de-DE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change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(z1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r>
              <a:rPr lang="de-DE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change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ref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z1);</a:t>
            </a:r>
            <a:endParaRPr lang="de-DE" dirty="0"/>
          </a:p>
          <a:p>
            <a:endParaRPr lang="de-DE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…</a:t>
            </a:r>
          </a:p>
          <a:p>
            <a:endParaRPr lang="de-DE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static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void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change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zahl1)</a:t>
            </a:r>
          </a:p>
          <a:p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 </a:t>
            </a:r>
          </a:p>
          <a:p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zahl1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 100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 </a:t>
            </a:r>
          </a:p>
          <a:p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  <a:p>
            <a:endParaRPr lang="de-DE" dirty="0" smtClean="0"/>
          </a:p>
          <a:p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static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void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change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ref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zahl1)</a:t>
            </a:r>
          </a:p>
          <a:p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 </a:t>
            </a:r>
            <a:endParaRPr lang="de-DE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zahl1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 100; </a:t>
            </a:r>
            <a:endParaRPr lang="de-DE" sz="16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de-DE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de-DE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3494729" y="4509120"/>
            <a:ext cx="1440160" cy="1424346"/>
            <a:chOff x="7236297" y="1053962"/>
            <a:chExt cx="1108858" cy="1424346"/>
          </a:xfrm>
        </p:grpSpPr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297" y="1053962"/>
              <a:ext cx="1108858" cy="14243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Rechteck 18"/>
            <p:cNvSpPr/>
            <p:nvPr/>
          </p:nvSpPr>
          <p:spPr>
            <a:xfrm>
              <a:off x="7587863" y="1813738"/>
              <a:ext cx="67290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z1 </a:t>
              </a:r>
            </a:p>
            <a:p>
              <a:r>
                <a:rPr lang="de-DE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= 100</a:t>
              </a:r>
              <a:endParaRPr lang="de-DE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69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0972 L -0.37552 -0.0726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06" y="-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552 -0.07268 L -0.2401 0.47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27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-0.15938 -0.5569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1" y="-26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13" name="Rechteck 12"/>
          <p:cNvSpPr/>
          <p:nvPr/>
        </p:nvSpPr>
        <p:spPr>
          <a:xfrm>
            <a:off x="611560" y="620688"/>
            <a:ext cx="37257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 smtClean="0"/>
              <a:t>…und was passiert hier?</a:t>
            </a:r>
            <a:endParaRPr lang="de-DE" sz="2000" dirty="0"/>
          </a:p>
        </p:txBody>
      </p:sp>
      <p:sp>
        <p:nvSpPr>
          <p:cNvPr id="7" name="Rechteck 6"/>
          <p:cNvSpPr/>
          <p:nvPr/>
        </p:nvSpPr>
        <p:spPr>
          <a:xfrm>
            <a:off x="539552" y="1268760"/>
            <a:ext cx="712879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 </a:t>
            </a:r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Zahl 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 zahl1 = 0 };</a:t>
            </a:r>
          </a:p>
          <a:p>
            <a:endParaRPr lang="de-DE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change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(z);</a:t>
            </a:r>
            <a:endParaRPr lang="de-DE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Console</a:t>
            </a:r>
            <a:r>
              <a:rPr lang="de-DE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.WriteLine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(z.zahl1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de-DE" dirty="0"/>
          </a:p>
          <a:p>
            <a:endParaRPr lang="de-DE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…</a:t>
            </a:r>
          </a:p>
          <a:p>
            <a:endParaRPr lang="de-DE" dirty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static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void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change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de-DE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Zahl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zahl)</a:t>
            </a:r>
          </a:p>
          <a:p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</a:p>
          <a:p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zahl.zahl1 = 100;</a:t>
            </a:r>
          </a:p>
          <a:p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  <a:p>
            <a:endParaRPr lang="de-DE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class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Zahl</a:t>
            </a:r>
            <a:endParaRPr lang="de-DE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de-DE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public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zahl1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de-DE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54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13" name="Rechteck 12"/>
          <p:cNvSpPr/>
          <p:nvPr/>
        </p:nvSpPr>
        <p:spPr>
          <a:xfrm>
            <a:off x="611560" y="620688"/>
            <a:ext cx="37257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 smtClean="0"/>
              <a:t>…und was passiert hier?</a:t>
            </a:r>
            <a:endParaRPr lang="de-DE" sz="2000" dirty="0"/>
          </a:p>
        </p:txBody>
      </p:sp>
      <p:sp>
        <p:nvSpPr>
          <p:cNvPr id="7" name="Rechteck 6"/>
          <p:cNvSpPr/>
          <p:nvPr/>
        </p:nvSpPr>
        <p:spPr>
          <a:xfrm>
            <a:off x="539552" y="1268760"/>
            <a:ext cx="676875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 </a:t>
            </a:r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Zahl 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 zahl1 = 0 };</a:t>
            </a:r>
          </a:p>
          <a:p>
            <a:endParaRPr lang="de-DE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change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(z);</a:t>
            </a:r>
            <a:endParaRPr lang="de-DE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Console</a:t>
            </a:r>
            <a:r>
              <a:rPr lang="de-DE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.WriteLine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(z.zahl1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endParaRPr lang="de-DE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…</a:t>
            </a:r>
          </a:p>
          <a:p>
            <a:endParaRPr lang="de-DE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static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void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change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de-DE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Zahl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zahl)</a:t>
            </a:r>
          </a:p>
          <a:p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</a:p>
          <a:p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zahl.zahl1 = 100;</a:t>
            </a:r>
          </a:p>
          <a:p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de-DE" dirty="0"/>
          </a:p>
          <a:p>
            <a:endParaRPr lang="de-DE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struct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Zahl</a:t>
            </a:r>
            <a:endParaRPr lang="de-DE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de-DE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public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zahl1;</a:t>
            </a:r>
          </a:p>
          <a:p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17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3440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7" name="Rechteck 6"/>
          <p:cNvSpPr/>
          <p:nvPr/>
        </p:nvSpPr>
        <p:spPr>
          <a:xfrm>
            <a:off x="539552" y="476672"/>
            <a:ext cx="7866880" cy="1728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Datentyp</a:t>
            </a:r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chemeClr val="tx1"/>
                </a:solidFill>
              </a:rPr>
              <a:t>Ein Datentyp beschreibt die von ihm gespeicherten </a:t>
            </a:r>
            <a:r>
              <a:rPr lang="de-DE" b="1" dirty="0" smtClean="0">
                <a:solidFill>
                  <a:schemeClr val="tx1"/>
                </a:solidFill>
              </a:rPr>
              <a:t>Werte</a:t>
            </a:r>
            <a:r>
              <a:rPr lang="de-DE" dirty="0" smtClean="0">
                <a:solidFill>
                  <a:schemeClr val="tx1"/>
                </a:solidFill>
              </a:rPr>
              <a:t> und die darauf auszuführenden </a:t>
            </a:r>
            <a:r>
              <a:rPr lang="de-DE" b="1" dirty="0" smtClean="0">
                <a:solidFill>
                  <a:schemeClr val="tx1"/>
                </a:solidFill>
              </a:rPr>
              <a:t>Methoden und Operationen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Kann ein Datentyp nur einen einzelnen Wert aufnehmen, so ist es ein </a:t>
            </a:r>
            <a:r>
              <a:rPr lang="de-DE" b="1" dirty="0" smtClean="0">
                <a:solidFill>
                  <a:schemeClr val="tx1"/>
                </a:solidFill>
              </a:rPr>
              <a:t>atomarer</a:t>
            </a:r>
            <a:r>
              <a:rPr lang="de-DE" dirty="0" smtClean="0">
                <a:solidFill>
                  <a:schemeClr val="tx1"/>
                </a:solidFill>
              </a:rPr>
              <a:t> Datentyp, ansonsten eine </a:t>
            </a:r>
            <a:r>
              <a:rPr lang="de-DE" b="1" dirty="0" smtClean="0">
                <a:solidFill>
                  <a:schemeClr val="tx1"/>
                </a:solidFill>
              </a:rPr>
              <a:t>Datenstruktur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539552" y="2492896"/>
            <a:ext cx="7866880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Datenstruktur</a:t>
            </a:r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chemeClr val="tx1"/>
                </a:solidFill>
              </a:rPr>
              <a:t>Eine Datenstruktur setzt sich immer aus </a:t>
            </a:r>
            <a:r>
              <a:rPr lang="de-DE" b="1" dirty="0" smtClean="0">
                <a:solidFill>
                  <a:schemeClr val="tx1"/>
                </a:solidFill>
              </a:rPr>
              <a:t>mehreren einzelnen Werten</a:t>
            </a:r>
            <a:r>
              <a:rPr lang="de-DE" dirty="0" smtClean="0">
                <a:solidFill>
                  <a:schemeClr val="tx1"/>
                </a:solidFill>
              </a:rPr>
              <a:t> zusammen und den darauf auszuführenden </a:t>
            </a:r>
            <a:r>
              <a:rPr lang="de-DE" b="1" dirty="0" smtClean="0">
                <a:solidFill>
                  <a:schemeClr val="tx1"/>
                </a:solidFill>
              </a:rPr>
              <a:t>Methoden und Operationen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chemeClr val="tx1"/>
                </a:solidFill>
              </a:rPr>
              <a:t>In der allgemeinen Literatur wird der Begriff enger gefasst als </a:t>
            </a:r>
            <a:r>
              <a:rPr lang="de-DE" b="1" dirty="0" smtClean="0">
                <a:solidFill>
                  <a:schemeClr val="tx1"/>
                </a:solidFill>
              </a:rPr>
              <a:t>allgemein einsetzbare Datentypen</a:t>
            </a:r>
            <a:r>
              <a:rPr lang="de-DE" dirty="0" smtClean="0">
                <a:solidFill>
                  <a:schemeClr val="tx1"/>
                </a:solidFill>
              </a:rPr>
              <a:t>. Zu diesen gehören u.a.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Listen-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Baumstrukturen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Warteschlangen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Stapel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Hashtabellen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Graphen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7" name="Rechteck 6"/>
          <p:cNvSpPr/>
          <p:nvPr/>
        </p:nvSpPr>
        <p:spPr>
          <a:xfrm>
            <a:off x="683568" y="1201341"/>
            <a:ext cx="7722864" cy="438789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Ziel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Versionsverwaltung/Konfliktbehandlung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Dokumentation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Zugriffskontrolle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Prozessverfolgung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DE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Datenhaltung</a:t>
            </a:r>
            <a:br>
              <a:rPr lang="de-DE" b="1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de-DE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</a:p>
          <a:p>
            <a:pPr>
              <a:tabLst>
                <a:tab pos="266700" algn="l"/>
              </a:tabLst>
            </a:pPr>
            <a:r>
              <a:rPr lang="de-DE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de-DE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zentral</a:t>
            </a: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 	</a:t>
            </a:r>
            <a:r>
              <a:rPr lang="de-D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(Apache </a:t>
            </a:r>
            <a:r>
              <a:rPr lang="de-DE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S</a:t>
            </a:r>
            <a:r>
              <a:rPr lang="de-D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ub</a:t>
            </a:r>
            <a:r>
              <a:rPr lang="de-DE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v</a:t>
            </a:r>
            <a:r>
              <a:rPr lang="de-D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ersio</a:t>
            </a:r>
            <a:r>
              <a:rPr lang="de-DE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n</a:t>
            </a:r>
            <a:r>
              <a:rPr lang="de-D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de-DE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</a:t>
            </a:r>
            <a:r>
              <a:rPr lang="de-DE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oncurrent</a:t>
            </a:r>
            <a:r>
              <a:rPr lang="de-D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V</a:t>
            </a:r>
            <a:r>
              <a:rPr lang="de-D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ersion </a:t>
            </a:r>
            <a:r>
              <a:rPr lang="de-DE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S</a:t>
            </a:r>
            <a:r>
              <a:rPr lang="de-D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ystem)</a:t>
            </a:r>
          </a:p>
          <a:p>
            <a:pPr>
              <a:tabLst>
                <a:tab pos="266700" algn="l"/>
              </a:tabLst>
            </a:pPr>
            <a:r>
              <a:rPr lang="de-DE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de-DE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dezentral</a:t>
            </a: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 	</a:t>
            </a:r>
            <a:r>
              <a:rPr lang="de-D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Git</a:t>
            </a:r>
            <a:r>
              <a:rPr lang="de-D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de-DE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Mercurial</a:t>
            </a:r>
            <a:r>
              <a:rPr lang="de-D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Abgerundetes Rechteck 1"/>
          <p:cNvSpPr/>
          <p:nvPr/>
        </p:nvSpPr>
        <p:spPr>
          <a:xfrm>
            <a:off x="683568" y="616136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 smtClean="0"/>
              <a:t>SCM (Software-</a:t>
            </a:r>
            <a:r>
              <a:rPr lang="de-DE" sz="2000" dirty="0" err="1" smtClean="0"/>
              <a:t>Configuration</a:t>
            </a:r>
            <a:r>
              <a:rPr lang="de-DE" sz="2000" dirty="0" smtClean="0"/>
              <a:t>-Management)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44962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2" name="Abgerundetes Rechteck 1"/>
          <p:cNvSpPr/>
          <p:nvPr/>
        </p:nvSpPr>
        <p:spPr>
          <a:xfrm>
            <a:off x="683568" y="616136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 smtClean="0"/>
              <a:t>SCM (Software-</a:t>
            </a:r>
            <a:r>
              <a:rPr lang="de-DE" sz="2000" dirty="0" err="1" smtClean="0"/>
              <a:t>Configuration</a:t>
            </a:r>
            <a:r>
              <a:rPr lang="de-DE" sz="2000" dirty="0" smtClean="0"/>
              <a:t>-Management)</a:t>
            </a:r>
            <a:endParaRPr lang="de-DE" sz="20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65797"/>
            <a:ext cx="5256584" cy="4415531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57157" y="1427372"/>
            <a:ext cx="84633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 smtClean="0"/>
              <a:t>Lokale Versionsverwaltung </a:t>
            </a:r>
            <a:r>
              <a:rPr lang="de-DE" dirty="0" smtClean="0"/>
              <a:t>(RCS – Revision Control System)</a:t>
            </a:r>
          </a:p>
        </p:txBody>
      </p:sp>
      <p:sp>
        <p:nvSpPr>
          <p:cNvPr id="6" name="Rechteck 5"/>
          <p:cNvSpPr/>
          <p:nvPr/>
        </p:nvSpPr>
        <p:spPr>
          <a:xfrm>
            <a:off x="257926" y="6642556"/>
            <a:ext cx="344357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/>
              <a:t>Quelle: </a:t>
            </a:r>
            <a:r>
              <a:rPr lang="de-DE" sz="800" dirty="0" err="1" smtClean="0"/>
              <a:t>Chacon</a:t>
            </a:r>
            <a:r>
              <a:rPr lang="de-DE" sz="800" dirty="0" smtClean="0"/>
              <a:t>, S.: Pro </a:t>
            </a:r>
            <a:r>
              <a:rPr lang="de-DE" sz="800" dirty="0" err="1" smtClean="0"/>
              <a:t>Git</a:t>
            </a:r>
            <a:r>
              <a:rPr lang="de-DE" sz="800" dirty="0" smtClean="0"/>
              <a:t>; </a:t>
            </a:r>
            <a:r>
              <a:rPr lang="de-DE" sz="800" dirty="0" err="1" smtClean="0"/>
              <a:t>Apress</a:t>
            </a:r>
            <a:r>
              <a:rPr lang="de-DE" sz="800" dirty="0" smtClean="0"/>
              <a:t>; New York, NY; 2009; S. 2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17298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2" name="Abgerundetes Rechteck 1"/>
          <p:cNvSpPr/>
          <p:nvPr/>
        </p:nvSpPr>
        <p:spPr>
          <a:xfrm>
            <a:off x="683568" y="616136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 smtClean="0"/>
              <a:t>SCM (Software-</a:t>
            </a:r>
            <a:r>
              <a:rPr lang="de-DE" sz="2000" dirty="0" err="1" smtClean="0"/>
              <a:t>Configuration</a:t>
            </a:r>
            <a:r>
              <a:rPr lang="de-DE" sz="2000" dirty="0" smtClean="0"/>
              <a:t>-Management)</a:t>
            </a:r>
            <a:endParaRPr lang="de-DE" sz="2000" b="1" dirty="0"/>
          </a:p>
        </p:txBody>
      </p:sp>
      <p:sp>
        <p:nvSpPr>
          <p:cNvPr id="5" name="Rechteck 4"/>
          <p:cNvSpPr/>
          <p:nvPr/>
        </p:nvSpPr>
        <p:spPr>
          <a:xfrm>
            <a:off x="357157" y="1427372"/>
            <a:ext cx="83913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 smtClean="0"/>
              <a:t>Zentralisierte Versionsverwaltung </a:t>
            </a:r>
            <a:r>
              <a:rPr lang="de-DE" dirty="0" smtClean="0"/>
              <a:t>(SVN, CVS)</a:t>
            </a:r>
          </a:p>
        </p:txBody>
      </p:sp>
      <p:sp>
        <p:nvSpPr>
          <p:cNvPr id="6" name="Rechteck 5"/>
          <p:cNvSpPr/>
          <p:nvPr/>
        </p:nvSpPr>
        <p:spPr>
          <a:xfrm>
            <a:off x="257926" y="6642556"/>
            <a:ext cx="35830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/>
              <a:t>Quelle: </a:t>
            </a:r>
            <a:r>
              <a:rPr lang="de-DE" sz="800" dirty="0" err="1" smtClean="0"/>
              <a:t>Chacon</a:t>
            </a:r>
            <a:r>
              <a:rPr lang="de-DE" sz="800" dirty="0" smtClean="0"/>
              <a:t>, S.: Pro </a:t>
            </a:r>
            <a:r>
              <a:rPr lang="de-DE" sz="800" dirty="0" err="1" smtClean="0"/>
              <a:t>Git</a:t>
            </a:r>
            <a:r>
              <a:rPr lang="de-DE" sz="800" dirty="0" smtClean="0"/>
              <a:t>; </a:t>
            </a:r>
            <a:r>
              <a:rPr lang="de-DE" sz="800" dirty="0" err="1" smtClean="0"/>
              <a:t>Apress</a:t>
            </a:r>
            <a:r>
              <a:rPr lang="de-DE" sz="800" dirty="0" smtClean="0"/>
              <a:t>; New York, NY; 2009; S. 3, 8</a:t>
            </a:r>
            <a:endParaRPr lang="de-DE" sz="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72134"/>
            <a:ext cx="5256584" cy="412116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98" y="2206849"/>
            <a:ext cx="7416824" cy="33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57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2" name="Abgerundetes Rechteck 1"/>
          <p:cNvSpPr/>
          <p:nvPr/>
        </p:nvSpPr>
        <p:spPr>
          <a:xfrm>
            <a:off x="683568" y="616136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 smtClean="0"/>
              <a:t>SCM (Software-</a:t>
            </a:r>
            <a:r>
              <a:rPr lang="de-DE" sz="2000" dirty="0" err="1" smtClean="0"/>
              <a:t>Configuration</a:t>
            </a:r>
            <a:r>
              <a:rPr lang="de-DE" sz="2000" dirty="0" smtClean="0"/>
              <a:t>-Management)</a:t>
            </a:r>
            <a:endParaRPr lang="de-DE" sz="2000" b="1" dirty="0"/>
          </a:p>
        </p:txBody>
      </p:sp>
      <p:sp>
        <p:nvSpPr>
          <p:cNvPr id="5" name="Rechteck 4"/>
          <p:cNvSpPr/>
          <p:nvPr/>
        </p:nvSpPr>
        <p:spPr>
          <a:xfrm>
            <a:off x="357157" y="1427372"/>
            <a:ext cx="84633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 smtClean="0"/>
              <a:t>Verteilte Versionsverwaltung </a:t>
            </a:r>
            <a:r>
              <a:rPr lang="de-DE" dirty="0" smtClean="0"/>
              <a:t>(</a:t>
            </a:r>
            <a:r>
              <a:rPr lang="de-DE" dirty="0" err="1" smtClean="0"/>
              <a:t>Git</a:t>
            </a:r>
            <a:r>
              <a:rPr lang="de-DE" dirty="0" smtClean="0"/>
              <a:t>, </a:t>
            </a:r>
            <a:r>
              <a:rPr lang="de-DE" dirty="0" err="1" smtClean="0"/>
              <a:t>Mercurial</a:t>
            </a:r>
            <a:r>
              <a:rPr lang="de-DE" dirty="0" smtClean="0"/>
              <a:t>, </a:t>
            </a:r>
            <a:r>
              <a:rPr lang="de-DE" dirty="0" err="1" smtClean="0"/>
              <a:t>Bazaar</a:t>
            </a:r>
            <a:r>
              <a:rPr lang="de-DE" dirty="0" smtClean="0"/>
              <a:t>)</a:t>
            </a:r>
          </a:p>
        </p:txBody>
      </p:sp>
      <p:sp>
        <p:nvSpPr>
          <p:cNvPr id="6" name="Rechteck 5"/>
          <p:cNvSpPr/>
          <p:nvPr/>
        </p:nvSpPr>
        <p:spPr>
          <a:xfrm>
            <a:off x="257926" y="6642556"/>
            <a:ext cx="35830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/>
              <a:t>Quelle: </a:t>
            </a:r>
            <a:r>
              <a:rPr lang="de-DE" sz="800" dirty="0" err="1" smtClean="0"/>
              <a:t>Chacon</a:t>
            </a:r>
            <a:r>
              <a:rPr lang="de-DE" sz="800" dirty="0" smtClean="0"/>
              <a:t>, S.: Pro </a:t>
            </a:r>
            <a:r>
              <a:rPr lang="de-DE" sz="800" dirty="0" err="1" smtClean="0"/>
              <a:t>Git</a:t>
            </a:r>
            <a:r>
              <a:rPr lang="de-DE" sz="800" dirty="0" smtClean="0"/>
              <a:t>; </a:t>
            </a:r>
            <a:r>
              <a:rPr lang="de-DE" sz="800" dirty="0" err="1" smtClean="0"/>
              <a:t>Apress</a:t>
            </a:r>
            <a:r>
              <a:rPr lang="de-DE" sz="800" dirty="0" smtClean="0"/>
              <a:t>; New York, NY; 2009; S. 4, 8</a:t>
            </a:r>
            <a:endParaRPr lang="de-DE" sz="8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831719"/>
            <a:ext cx="4104456" cy="462161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86" y="1985923"/>
            <a:ext cx="7879754" cy="349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20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2" name="Abgerundetes Rechteck 1"/>
          <p:cNvSpPr/>
          <p:nvPr/>
        </p:nvSpPr>
        <p:spPr>
          <a:xfrm>
            <a:off x="683568" y="616136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 smtClean="0"/>
              <a:t>SCM (Software-</a:t>
            </a:r>
            <a:r>
              <a:rPr lang="de-DE" sz="2000" dirty="0" err="1" smtClean="0"/>
              <a:t>Configuration</a:t>
            </a:r>
            <a:r>
              <a:rPr lang="de-DE" sz="2000" dirty="0" smtClean="0"/>
              <a:t>-Management)</a:t>
            </a:r>
            <a:endParaRPr lang="de-DE" sz="2000" b="1" dirty="0"/>
          </a:p>
        </p:txBody>
      </p:sp>
      <p:sp>
        <p:nvSpPr>
          <p:cNvPr id="5" name="Rechteck 4"/>
          <p:cNvSpPr/>
          <p:nvPr/>
        </p:nvSpPr>
        <p:spPr>
          <a:xfrm>
            <a:off x="357157" y="1427372"/>
            <a:ext cx="84633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 smtClean="0"/>
              <a:t>Verteilte Versionsverwaltung - Operationen</a:t>
            </a:r>
            <a:endParaRPr lang="de-DE" dirty="0" smtClean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4912" y="1844824"/>
            <a:ext cx="5439376" cy="476002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784" y="2780905"/>
            <a:ext cx="1451944" cy="20976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7120" y="6025069"/>
            <a:ext cx="1912988" cy="6279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3528" y="2027323"/>
            <a:ext cx="1802888" cy="20217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460963">
            <a:off x="5063242" y="3079314"/>
            <a:ext cx="1912988" cy="6279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25771" y="2996636"/>
            <a:ext cx="1940513" cy="12282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16555" y="3840484"/>
            <a:ext cx="1892344" cy="48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11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532993"/>
            <a:ext cx="70009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Motivation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Einführung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AutoNum type="arabicPeriod"/>
            </a:pPr>
            <a:r>
              <a:rPr lang="de-DE" sz="2400" dirty="0" smtClean="0"/>
              <a:t>Datenstrukturen</a:t>
            </a:r>
          </a:p>
          <a:p>
            <a:pPr lvl="1"/>
            <a:r>
              <a:rPr lang="de-DE" sz="2400" dirty="0" smtClean="0"/>
              <a:t>3.1 List</a:t>
            </a:r>
          </a:p>
          <a:p>
            <a:pPr lvl="1"/>
            <a:r>
              <a:rPr lang="de-DE" sz="2400" dirty="0" smtClean="0"/>
              <a:t>3.2 Stack</a:t>
            </a:r>
          </a:p>
          <a:p>
            <a:pPr lvl="1"/>
            <a:r>
              <a:rPr lang="de-DE" sz="2400" dirty="0" smtClean="0"/>
              <a:t>3.3 Queue</a:t>
            </a:r>
          </a:p>
          <a:p>
            <a:pPr lvl="1"/>
            <a:r>
              <a:rPr lang="de-DE" sz="2400" dirty="0" smtClean="0"/>
              <a:t>3.4 Hashtabellen</a:t>
            </a:r>
          </a:p>
          <a:p>
            <a:pPr lvl="1"/>
            <a:r>
              <a:rPr lang="de-DE" sz="2400" dirty="0" smtClean="0"/>
              <a:t>3.5 Binary </a:t>
            </a:r>
            <a:r>
              <a:rPr lang="de-DE" sz="2400" dirty="0" err="1" smtClean="0"/>
              <a:t>Tree</a:t>
            </a:r>
            <a:endParaRPr lang="de-DE" sz="2400" dirty="0" smtClean="0"/>
          </a:p>
          <a:p>
            <a:pPr marL="457200" indent="-457200">
              <a:buAutoNum type="arabicPeriod"/>
            </a:pPr>
            <a:endParaRPr lang="de-DE" sz="2400" dirty="0" smtClean="0"/>
          </a:p>
          <a:p>
            <a:pPr marL="457200" indent="-457200">
              <a:buAutoNum type="arabicPeriod"/>
            </a:pPr>
            <a:r>
              <a:rPr lang="de-DE" sz="2400" dirty="0" smtClean="0"/>
              <a:t>Algorithmen</a:t>
            </a:r>
          </a:p>
          <a:p>
            <a:pPr lvl="1"/>
            <a:r>
              <a:rPr lang="de-DE" sz="2400" dirty="0" smtClean="0"/>
              <a:t>4.1 </a:t>
            </a:r>
            <a:r>
              <a:rPr lang="de-DE" sz="2400" dirty="0" smtClean="0"/>
              <a:t>Binäre Suche</a:t>
            </a:r>
            <a:endParaRPr lang="de-DE" sz="2400" dirty="0"/>
          </a:p>
          <a:p>
            <a:pPr lvl="1"/>
            <a:r>
              <a:rPr lang="de-DE" sz="2400" dirty="0"/>
              <a:t>4</a:t>
            </a:r>
            <a:r>
              <a:rPr lang="de-DE" sz="2400" dirty="0" smtClean="0"/>
              <a:t>.2 </a:t>
            </a:r>
            <a:r>
              <a:rPr lang="de-DE" sz="2400" dirty="0" smtClean="0"/>
              <a:t>Sortieren</a:t>
            </a:r>
            <a:endParaRPr lang="de-DE" sz="2400" dirty="0"/>
          </a:p>
          <a:p>
            <a:pPr lvl="1"/>
            <a:r>
              <a:rPr lang="de-DE" sz="2400"/>
              <a:t>4</a:t>
            </a:r>
            <a:r>
              <a:rPr lang="de-DE" sz="2400" smtClean="0"/>
              <a:t>.3 </a:t>
            </a:r>
            <a:r>
              <a:rPr lang="de-DE" sz="2400" dirty="0" smtClean="0"/>
              <a:t>String-Algorithmen</a:t>
            </a:r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41999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2" name="Abgerundetes Rechteck 1"/>
          <p:cNvSpPr/>
          <p:nvPr/>
        </p:nvSpPr>
        <p:spPr>
          <a:xfrm>
            <a:off x="683568" y="616136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 smtClean="0"/>
              <a:t>SCM (Software-</a:t>
            </a:r>
            <a:r>
              <a:rPr lang="de-DE" sz="2000" dirty="0" err="1" smtClean="0"/>
              <a:t>Configuration</a:t>
            </a:r>
            <a:r>
              <a:rPr lang="de-DE" sz="2000" dirty="0" smtClean="0"/>
              <a:t>-Management)</a:t>
            </a:r>
            <a:endParaRPr lang="de-DE" sz="2000" b="1" dirty="0"/>
          </a:p>
        </p:txBody>
      </p:sp>
      <p:sp>
        <p:nvSpPr>
          <p:cNvPr id="5" name="Rechteck 4"/>
          <p:cNvSpPr/>
          <p:nvPr/>
        </p:nvSpPr>
        <p:spPr>
          <a:xfrm>
            <a:off x="357157" y="1427372"/>
            <a:ext cx="84633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 smtClean="0"/>
              <a:t>Verteilte Versionsverwaltung - Operationen</a:t>
            </a:r>
            <a:endParaRPr lang="de-DE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935997"/>
            <a:ext cx="2016224" cy="420576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0145" y="2924944"/>
            <a:ext cx="2232248" cy="355303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3694" y="3645024"/>
            <a:ext cx="2470570" cy="648072"/>
          </a:xfrm>
          <a:prstGeom prst="rect">
            <a:avLst/>
          </a:prstGeom>
        </p:spPr>
      </p:pic>
      <p:sp>
        <p:nvSpPr>
          <p:cNvPr id="15" name="Rechteck 14"/>
          <p:cNvSpPr/>
          <p:nvPr/>
        </p:nvSpPr>
        <p:spPr>
          <a:xfrm>
            <a:off x="1403648" y="4365104"/>
            <a:ext cx="1800200" cy="1512168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72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2" name="Abgerundetes Rechteck 1"/>
          <p:cNvSpPr/>
          <p:nvPr/>
        </p:nvSpPr>
        <p:spPr>
          <a:xfrm>
            <a:off x="683568" y="616136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 smtClean="0"/>
              <a:t>SCM (Software-</a:t>
            </a:r>
            <a:r>
              <a:rPr lang="de-DE" sz="2000" dirty="0" err="1" smtClean="0"/>
              <a:t>Configuration</a:t>
            </a:r>
            <a:r>
              <a:rPr lang="de-DE" sz="2000" dirty="0" smtClean="0"/>
              <a:t>-Management)</a:t>
            </a:r>
            <a:endParaRPr lang="de-DE" sz="2000" b="1" dirty="0"/>
          </a:p>
        </p:txBody>
      </p:sp>
      <p:sp>
        <p:nvSpPr>
          <p:cNvPr id="5" name="Rechteck 4"/>
          <p:cNvSpPr/>
          <p:nvPr/>
        </p:nvSpPr>
        <p:spPr>
          <a:xfrm>
            <a:off x="357157" y="1427372"/>
            <a:ext cx="84633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 smtClean="0"/>
              <a:t>Verteilte Versionsverwaltung - Operationen</a:t>
            </a:r>
            <a:endParaRPr lang="de-DE" dirty="0" smtClean="0"/>
          </a:p>
        </p:txBody>
      </p:sp>
      <p:sp>
        <p:nvSpPr>
          <p:cNvPr id="6" name="Rechteck 5"/>
          <p:cNvSpPr/>
          <p:nvPr/>
        </p:nvSpPr>
        <p:spPr>
          <a:xfrm>
            <a:off x="387195" y="1995227"/>
            <a:ext cx="836126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Commit</a:t>
            </a:r>
          </a:p>
          <a:p>
            <a:r>
              <a:rPr lang="de-DE" dirty="0" smtClean="0"/>
              <a:t>Speichern geänderter Dateien in lokales Repository mit Kommentar</a:t>
            </a:r>
            <a:br>
              <a:rPr lang="de-DE" dirty="0" smtClean="0"/>
            </a:br>
            <a:r>
              <a:rPr lang="de-DE" dirty="0" smtClean="0"/>
              <a:t>(Snapshot des aktuellen Projektzustandes)</a:t>
            </a:r>
          </a:p>
          <a:p>
            <a:endParaRPr lang="de-DE" dirty="0" smtClean="0"/>
          </a:p>
          <a:p>
            <a:r>
              <a:rPr lang="de-DE" b="1" dirty="0"/>
              <a:t>Push</a:t>
            </a:r>
          </a:p>
          <a:p>
            <a:r>
              <a:rPr lang="de-DE" dirty="0"/>
              <a:t>Lokale Änderungen </a:t>
            </a:r>
            <a:r>
              <a:rPr lang="de-DE" dirty="0" smtClean="0"/>
              <a:t>durch Commit an Server übertragen </a:t>
            </a:r>
            <a:br>
              <a:rPr lang="de-DE" dirty="0" smtClean="0"/>
            </a:br>
            <a:r>
              <a:rPr lang="de-DE" dirty="0" smtClean="0"/>
              <a:t>(Zugriff auf Änderungen durch weitere Projektteilnehmer)</a:t>
            </a:r>
            <a:endParaRPr lang="de-DE" dirty="0"/>
          </a:p>
          <a:p>
            <a:endParaRPr lang="de-DE" dirty="0" smtClean="0"/>
          </a:p>
          <a:p>
            <a:r>
              <a:rPr lang="de-DE" b="1" dirty="0"/>
              <a:t>Pull</a:t>
            </a:r>
          </a:p>
          <a:p>
            <a:r>
              <a:rPr lang="de-DE" dirty="0" smtClean="0"/>
              <a:t>Remote Änderungen </a:t>
            </a:r>
            <a:r>
              <a:rPr lang="de-DE" dirty="0"/>
              <a:t>vom Server </a:t>
            </a:r>
            <a:r>
              <a:rPr lang="de-DE" dirty="0" smtClean="0"/>
              <a:t>holen</a:t>
            </a:r>
            <a:br>
              <a:rPr lang="de-DE" dirty="0" smtClean="0"/>
            </a:br>
            <a:r>
              <a:rPr lang="de-DE" dirty="0" smtClean="0"/>
              <a:t>(Aktualisierung des lokalen Repository)</a:t>
            </a:r>
            <a:endParaRPr lang="de-DE" dirty="0"/>
          </a:p>
          <a:p>
            <a:endParaRPr lang="de-DE" dirty="0" smtClean="0"/>
          </a:p>
          <a:p>
            <a:r>
              <a:rPr lang="de-DE" b="1" dirty="0" err="1" smtClean="0"/>
              <a:t>Clone</a:t>
            </a:r>
            <a:endParaRPr lang="de-DE" b="1" dirty="0"/>
          </a:p>
          <a:p>
            <a:r>
              <a:rPr lang="de-DE" dirty="0" smtClean="0"/>
              <a:t>Erstellen einer Kopie eines Projektes von einem Server in das lokale Repository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974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7" name="Rechteck 6"/>
          <p:cNvSpPr/>
          <p:nvPr/>
        </p:nvSpPr>
        <p:spPr>
          <a:xfrm>
            <a:off x="683568" y="1201341"/>
            <a:ext cx="7722864" cy="208364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verteiltes Versionsverwaltungssystem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dezentrales Repository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lokale Kopie des gesamten Projekts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Branching</a:t>
            </a: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 (neue Entwicklungszweige)</a:t>
            </a:r>
            <a:b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Merging</a:t>
            </a: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 (Verschmelzen von Entwicklungszweigen)</a:t>
            </a:r>
          </a:p>
        </p:txBody>
      </p:sp>
      <p:sp>
        <p:nvSpPr>
          <p:cNvPr id="2" name="Abgerundetes Rechteck 1"/>
          <p:cNvSpPr/>
          <p:nvPr/>
        </p:nvSpPr>
        <p:spPr>
          <a:xfrm>
            <a:off x="683568" y="616136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 err="1" smtClean="0"/>
              <a:t>Git</a:t>
            </a:r>
            <a:r>
              <a:rPr lang="de-DE" sz="2000" dirty="0" smtClean="0"/>
              <a:t> (engl. „Blödmann“)	</a:t>
            </a:r>
            <a:endParaRPr lang="de-DE" sz="20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70398"/>
            <a:ext cx="1262021" cy="526355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83568" y="4086213"/>
            <a:ext cx="7722864" cy="208364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Hosting-Service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b="1" dirty="0">
                <a:solidFill>
                  <a:schemeClr val="tx1"/>
                </a:solidFill>
              </a:rPr>
              <a:t>für </a:t>
            </a:r>
            <a:r>
              <a:rPr lang="de-DE" b="1" dirty="0" err="1" smtClean="0">
                <a:solidFill>
                  <a:schemeClr val="tx1"/>
                </a:solidFill>
              </a:rPr>
              <a:t>Git</a:t>
            </a:r>
            <a:r>
              <a:rPr lang="de-DE" b="1" dirty="0" smtClean="0">
                <a:solidFill>
                  <a:schemeClr val="tx1"/>
                </a:solidFill>
              </a:rPr>
              <a:t>/</a:t>
            </a:r>
            <a:r>
              <a:rPr lang="de-DE" b="1" dirty="0" err="1" smtClean="0">
                <a:solidFill>
                  <a:schemeClr val="tx1"/>
                </a:solidFill>
              </a:rPr>
              <a:t>Mercurial</a:t>
            </a:r>
            <a:r>
              <a:rPr lang="de-DE" b="1" dirty="0" smtClean="0">
                <a:solidFill>
                  <a:schemeClr val="tx1"/>
                </a:solidFill>
              </a:rPr>
              <a:t>-Projekte 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als Versionsverwaltungssystem</a:t>
            </a:r>
            <a:endParaRPr lang="de-DE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683568" y="3501008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 err="1" smtClean="0"/>
              <a:t>Bitbucket</a:t>
            </a:r>
            <a:r>
              <a:rPr lang="de-DE" sz="2000" dirty="0" smtClean="0"/>
              <a:t>	</a:t>
            </a:r>
            <a:endParaRPr lang="de-DE" sz="2000" b="1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222" y="3579094"/>
            <a:ext cx="1943100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54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683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de-DE" sz="1600" dirty="0" smtClean="0"/>
              <a:t>Melden Sie sich bei Bitbucket.org mit Ihrer FH(!) Mailadresse </a:t>
            </a:r>
            <a:br>
              <a:rPr lang="de-DE" sz="1600" dirty="0" smtClean="0"/>
            </a:br>
            <a:r>
              <a:rPr lang="de-DE" sz="1600" dirty="0" smtClean="0"/>
              <a:t>an. Verwenden Sie die FH Mailadresse auch als Benutzername. </a:t>
            </a:r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1. Was sind Datenstrukturen?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702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c. Aufgabe (BitBucket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21704"/>
            <a:ext cx="9173561" cy="687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49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2" name="Abgerundetes Rechteck 1"/>
          <p:cNvSpPr/>
          <p:nvPr/>
        </p:nvSpPr>
        <p:spPr>
          <a:xfrm>
            <a:off x="683568" y="616136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 smtClean="0"/>
              <a:t>Arbeitsspeicher beim Debuggen	</a:t>
            </a:r>
            <a:endParaRPr lang="de-DE" sz="2000" b="1" dirty="0"/>
          </a:p>
        </p:txBody>
      </p:sp>
      <p:sp>
        <p:nvSpPr>
          <p:cNvPr id="5" name="Rechteck 4"/>
          <p:cNvSpPr/>
          <p:nvPr/>
        </p:nvSpPr>
        <p:spPr>
          <a:xfrm>
            <a:off x="683568" y="1201341"/>
            <a:ext cx="7722864" cy="424388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Inspektion von Variablen über </a:t>
            </a:r>
            <a:r>
              <a:rPr lang="de-DE" b="1" dirty="0" smtClean="0">
                <a:solidFill>
                  <a:schemeClr val="tx1"/>
                </a:solidFill>
              </a:rPr>
              <a:t>Variablenfenster</a:t>
            </a:r>
            <a:r>
              <a:rPr lang="de-DE" dirty="0" smtClean="0">
                <a:solidFill>
                  <a:schemeClr val="tx1"/>
                </a:solidFill>
              </a:rPr>
              <a:t>: Überwachen, Lokal, Auto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Herausfinden der Speicheradresse über </a:t>
            </a:r>
            <a:r>
              <a:rPr lang="de-DE" b="1" dirty="0" smtClean="0">
                <a:solidFill>
                  <a:schemeClr val="tx1"/>
                </a:solidFill>
              </a:rPr>
              <a:t>Adressoperator &amp;</a:t>
            </a:r>
            <a:r>
              <a:rPr lang="de-DE" dirty="0" smtClean="0">
                <a:solidFill>
                  <a:schemeClr val="tx1"/>
                </a:solidFill>
              </a:rPr>
              <a:t>, z.B. &amp;zahl1 oder Direkteingabe des Variablennamens in Adresse (Fenster: Arbeitsspeicher)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b="1" dirty="0" smtClean="0">
              <a:solidFill>
                <a:schemeClr val="tx1"/>
              </a:solidFill>
            </a:endParaRPr>
          </a:p>
          <a:p>
            <a:endParaRPr lang="de-DE" b="1" dirty="0">
              <a:solidFill>
                <a:schemeClr val="tx1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451" y="3068960"/>
            <a:ext cx="4869098" cy="208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02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2" name="Abgerundetes Rechteck 1"/>
          <p:cNvSpPr/>
          <p:nvPr/>
        </p:nvSpPr>
        <p:spPr>
          <a:xfrm>
            <a:off x="683568" y="616136"/>
            <a:ext cx="7722864" cy="58061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/>
              <a:t>Exkurs 	</a:t>
            </a:r>
            <a:r>
              <a:rPr lang="de-DE" sz="2000" dirty="0" smtClean="0"/>
              <a:t>Arbeitsspeicher beim Debuggen	</a:t>
            </a:r>
            <a:endParaRPr lang="de-DE" sz="2000" b="1" dirty="0"/>
          </a:p>
        </p:txBody>
      </p:sp>
      <p:sp>
        <p:nvSpPr>
          <p:cNvPr id="5" name="Rechteck 4"/>
          <p:cNvSpPr/>
          <p:nvPr/>
        </p:nvSpPr>
        <p:spPr>
          <a:xfrm>
            <a:off x="683568" y="1201341"/>
            <a:ext cx="7722864" cy="22276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de-DE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Voraussetzung: </a:t>
            </a:r>
            <a:r>
              <a:rPr lang="de-DE" dirty="0" err="1" smtClean="0">
                <a:solidFill>
                  <a:schemeClr val="tx1"/>
                </a:solidFill>
              </a:rPr>
              <a:t>EXTRAS</a:t>
            </a:r>
            <a:r>
              <a:rPr lang="de-DE" dirty="0" err="1">
                <a:solidFill>
                  <a:schemeClr val="tx1"/>
                </a:solidFill>
                <a:sym typeface="Wingdings" panose="05000000000000000000" pitchFamily="2" charset="2"/>
              </a:rPr>
              <a:t>OptionenDebuggíng</a:t>
            </a:r>
            <a:r>
              <a:rPr lang="de-DE" dirty="0">
                <a:solidFill>
                  <a:schemeClr val="tx1"/>
                </a:solidFill>
                <a:sym typeface="Wingdings" panose="05000000000000000000" pitchFamily="2" charset="2"/>
              </a:rPr>
              <a:t>: Debugging auf Adressebene aktivieren</a:t>
            </a:r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Arbeitsspeicherfenster: 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err="1" smtClean="0">
                <a:solidFill>
                  <a:schemeClr val="tx1"/>
                </a:solidFill>
              </a:rPr>
              <a:t>DEBUGGEN</a:t>
            </a:r>
            <a:r>
              <a:rPr lang="de-DE" dirty="0" err="1">
                <a:solidFill>
                  <a:schemeClr val="tx1"/>
                </a:solidFill>
                <a:sym typeface="Wingdings" panose="05000000000000000000" pitchFamily="2" charset="2"/>
              </a:rPr>
              <a:t>FensterArbeitsspeicher</a:t>
            </a:r>
            <a:r>
              <a:rPr lang="de-DE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1-4</a:t>
            </a:r>
            <a:b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oder </a:t>
            </a:r>
            <a:b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de-DE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Behlsfenster</a:t>
            </a:r>
            <a:r>
              <a:rPr lang="de-DE" dirty="0">
                <a:solidFill>
                  <a:schemeClr val="tx1"/>
                </a:solidFill>
                <a:sym typeface="Wingdings" panose="05000000000000000000" pitchFamily="2" charset="2"/>
              </a:rPr>
              <a:t>: </a:t>
            </a:r>
            <a:r>
              <a:rPr lang="de-DE" dirty="0">
                <a:solidFill>
                  <a:schemeClr val="tx1"/>
                </a:solidFill>
              </a:rPr>
              <a:t>&gt;Debuggen.Arbeitsspeicher1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b="1" dirty="0" smtClean="0">
              <a:solidFill>
                <a:schemeClr val="tx1"/>
              </a:solidFill>
            </a:endParaRPr>
          </a:p>
          <a:p>
            <a:endParaRPr lang="de-DE" b="1" dirty="0">
              <a:solidFill>
                <a:schemeClr val="tx1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3645024"/>
            <a:ext cx="8142883" cy="26897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Abgerundetes Rechteck 6"/>
          <p:cNvSpPr/>
          <p:nvPr/>
        </p:nvSpPr>
        <p:spPr>
          <a:xfrm>
            <a:off x="539552" y="3861048"/>
            <a:ext cx="1008112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2699792" y="4058022"/>
            <a:ext cx="2448272" cy="30708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/>
          <p:cNvSpPr/>
          <p:nvPr/>
        </p:nvSpPr>
        <p:spPr>
          <a:xfrm>
            <a:off x="7020272" y="4077444"/>
            <a:ext cx="936104" cy="30708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/>
          <p:cNvSpPr/>
          <p:nvPr/>
        </p:nvSpPr>
        <p:spPr>
          <a:xfrm>
            <a:off x="1547664" y="6018520"/>
            <a:ext cx="1800200" cy="30708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832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de-DE" sz="1600" b="1" dirty="0" smtClean="0"/>
              <a:t>a) Wert-/Referenztyp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Erstellen Sie ein Projekt in Visual Studio 2013 über den </a:t>
            </a:r>
            <a:br>
              <a:rPr lang="de-DE" sz="1600" dirty="0" smtClean="0"/>
            </a:br>
            <a:r>
              <a:rPr lang="de-DE" sz="1600" dirty="0" err="1" smtClean="0"/>
              <a:t>TeamExplorer</a:t>
            </a:r>
            <a:r>
              <a:rPr lang="de-DE" sz="1600" dirty="0" smtClean="0"/>
              <a:t> für das Beispiel aus den Folien 9 und 10.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Sehen Sie sich im Debugger die Veränderungen der Übergabeparameter im Arbeitsspeicher an!</a:t>
            </a:r>
            <a:br>
              <a:rPr lang="de-DE" sz="1600" dirty="0" smtClean="0"/>
            </a:br>
            <a:r>
              <a:rPr lang="de-DE" sz="1600" dirty="0" smtClean="0"/>
              <a:t> </a:t>
            </a:r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1. Was sind Datenstrukturen?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2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.a) Aufgab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20464" y="5059"/>
            <a:ext cx="9164464" cy="687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13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71536" y="2348880"/>
            <a:ext cx="7000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1. Motivation</a:t>
            </a:r>
            <a:endParaRPr lang="de-DE" sz="3600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39272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de-DE" sz="1600" b="1" dirty="0"/>
              <a:t>b</a:t>
            </a:r>
            <a:r>
              <a:rPr lang="de-DE" sz="1600" b="1" dirty="0" smtClean="0"/>
              <a:t>) Versionsverwaltung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Speichern (Commit) Sie Ihr Projekt im lokalen </a:t>
            </a:r>
            <a:r>
              <a:rPr lang="de-DE" sz="1600" dirty="0" err="1" smtClean="0"/>
              <a:t>Git</a:t>
            </a:r>
            <a:r>
              <a:rPr lang="de-DE" sz="1600" dirty="0" smtClean="0"/>
              <a:t>-Repository.</a:t>
            </a:r>
            <a:br>
              <a:rPr lang="de-DE" sz="1600" dirty="0" smtClean="0"/>
            </a:br>
            <a:r>
              <a:rPr lang="de-DE" sz="1600" dirty="0" smtClean="0"/>
              <a:t>Legen Sie in </a:t>
            </a:r>
            <a:r>
              <a:rPr lang="de-DE" sz="1600" dirty="0" err="1" smtClean="0"/>
              <a:t>Bitbucket</a:t>
            </a:r>
            <a:r>
              <a:rPr lang="de-DE" sz="1600" dirty="0" smtClean="0"/>
              <a:t> ein Repository für Ihr lokales Projekt an.</a:t>
            </a:r>
            <a:br>
              <a:rPr lang="de-DE" sz="1600" dirty="0" smtClean="0"/>
            </a:br>
            <a:r>
              <a:rPr lang="de-DE" sz="1600" dirty="0" smtClean="0"/>
              <a:t>Pushen Sie Ihr lokales Projekt auf </a:t>
            </a:r>
            <a:r>
              <a:rPr lang="de-DE" sz="1600" dirty="0" err="1" smtClean="0"/>
              <a:t>Bitbucket</a:t>
            </a:r>
            <a:r>
              <a:rPr lang="de-DE" sz="1600" dirty="0" smtClean="0"/>
              <a:t> in das angelegte remote Repository.</a:t>
            </a:r>
            <a:br>
              <a:rPr lang="de-DE" sz="1600" dirty="0" smtClean="0"/>
            </a:br>
            <a:r>
              <a:rPr lang="de-DE" sz="1600" dirty="0" smtClean="0"/>
              <a:t> </a:t>
            </a:r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1. Was sind Datenstrukturen?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716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.b) Aufgab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6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99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de-DE" sz="1600" b="1" dirty="0" smtClean="0"/>
              <a:t>c) Versionsverwaltung – Benutzer hinzufügen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Fragen Sie Ihren Nachbarn nach seiner in </a:t>
            </a:r>
            <a:r>
              <a:rPr lang="de-DE" sz="1600" dirty="0" err="1" smtClean="0"/>
              <a:t>Bitbucket</a:t>
            </a:r>
            <a:r>
              <a:rPr lang="de-DE" sz="1600" dirty="0" smtClean="0"/>
              <a:t> verwendeten</a:t>
            </a:r>
            <a:br>
              <a:rPr lang="de-DE" sz="1600" dirty="0" smtClean="0"/>
            </a:br>
            <a:r>
              <a:rPr lang="de-DE" sz="1600" dirty="0" smtClean="0"/>
              <a:t>E-Mail-Adresse. Tragen Sie diese in </a:t>
            </a:r>
            <a:r>
              <a:rPr lang="de-DE" sz="1600" dirty="0" err="1" smtClean="0"/>
              <a:t>Bitbucket</a:t>
            </a:r>
            <a:r>
              <a:rPr lang="de-DE" sz="1600" dirty="0" smtClean="0"/>
              <a:t> unter der Zugriffsverwaltung (Access Management) mit lesendem Zugriff ein.</a:t>
            </a:r>
          </a:p>
          <a:p>
            <a:pPr marL="342900" indent="-342900">
              <a:buFont typeface="+mj-lt"/>
              <a:buAutoNum type="arabicPeriod" startAt="2"/>
            </a:pPr>
            <a:endParaRPr lang="de-DE" sz="1600" dirty="0" smtClean="0"/>
          </a:p>
          <a:p>
            <a:pPr marL="342900" indent="-342900">
              <a:buFont typeface="+mj-lt"/>
              <a:buAutoNum type="arabicPeriod" startAt="2"/>
            </a:pPr>
            <a:endParaRPr lang="de-DE" sz="1600" dirty="0"/>
          </a:p>
          <a:p>
            <a:pPr marL="342900" indent="-342900">
              <a:buFont typeface="+mj-lt"/>
              <a:buAutoNum type="arabicPeriod" startAt="2"/>
            </a:pPr>
            <a:endParaRPr lang="de-DE" sz="1600" dirty="0"/>
          </a:p>
          <a:p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 </a:t>
            </a:r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1. Was sind Datenstrukturen?</a:t>
            </a:r>
          </a:p>
        </p:txBody>
      </p:sp>
      <p:sp>
        <p:nvSpPr>
          <p:cNvPr id="2" name="Rechteck 1"/>
          <p:cNvSpPr/>
          <p:nvPr/>
        </p:nvSpPr>
        <p:spPr>
          <a:xfrm>
            <a:off x="539552" y="3041665"/>
            <a:ext cx="80417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de-DE" sz="1600" b="1" dirty="0" smtClean="0"/>
              <a:t>d) </a:t>
            </a:r>
            <a:r>
              <a:rPr lang="de-DE" sz="1600" b="1" dirty="0"/>
              <a:t>Versionsverwaltung – </a:t>
            </a:r>
            <a:r>
              <a:rPr lang="de-DE" sz="1600" b="1" dirty="0" smtClean="0"/>
              <a:t>Repository klonen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/>
              <a:t>Fragen Sie Ihren Nachbarn nach seiner in </a:t>
            </a:r>
            <a:r>
              <a:rPr lang="de-DE" sz="1600" dirty="0" err="1"/>
              <a:t>Bitbucket</a:t>
            </a:r>
            <a:r>
              <a:rPr lang="de-DE" sz="1600" dirty="0"/>
              <a:t> verwendeten</a:t>
            </a:r>
            <a:br>
              <a:rPr lang="de-DE" sz="1600" dirty="0"/>
            </a:br>
            <a:r>
              <a:rPr lang="de-DE" sz="1600" dirty="0"/>
              <a:t>E-Mail-Adresse. Tragen Sie diese in </a:t>
            </a:r>
            <a:r>
              <a:rPr lang="de-DE" sz="1600" dirty="0" err="1"/>
              <a:t>Bitbucket</a:t>
            </a:r>
            <a:r>
              <a:rPr lang="de-DE" sz="1600" dirty="0"/>
              <a:t> unter der Zugriffsverwaltung (Access Management) mit lesendem Zugriff ein.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250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.c,d) Aufgab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7392"/>
            <a:ext cx="9154477" cy="686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9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.c,d) Versuch schreibender Zugrif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3696"/>
            <a:ext cx="9149549" cy="686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7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1113304"/>
            <a:ext cx="70009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85000"/>
                  </a:schemeClr>
                </a:solidFill>
              </a:rPr>
              <a:t>Was sind Datenstrukturen?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Was sind Algorithmen?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85000"/>
                  </a:schemeClr>
                </a:solidFill>
              </a:rPr>
              <a:t>Ziel der Veranstaltung</a:t>
            </a:r>
          </a:p>
          <a:p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20134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Was </a:t>
            </a:r>
            <a:r>
              <a:rPr lang="de-DE" sz="2000" b="1" dirty="0"/>
              <a:t>sind </a:t>
            </a:r>
            <a:r>
              <a:rPr lang="de-DE" sz="2000" b="1" dirty="0" smtClean="0"/>
              <a:t>Algorithmen?</a:t>
            </a:r>
            <a:endParaRPr lang="de-DE" sz="2000" b="1" dirty="0"/>
          </a:p>
        </p:txBody>
      </p:sp>
      <p:sp>
        <p:nvSpPr>
          <p:cNvPr id="6" name="Rechteck 5"/>
          <p:cNvSpPr/>
          <p:nvPr/>
        </p:nvSpPr>
        <p:spPr>
          <a:xfrm>
            <a:off x="539552" y="717414"/>
            <a:ext cx="7866880" cy="1728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Algorithmus</a:t>
            </a:r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chemeClr val="tx1"/>
                </a:solidFill>
              </a:rPr>
              <a:t>aus arabischem </a:t>
            </a:r>
            <a:r>
              <a:rPr lang="de-DE" dirty="0">
                <a:solidFill>
                  <a:schemeClr val="tx1"/>
                </a:solidFill>
              </a:rPr>
              <a:t>Lehrbuch „Über das Rechnen mit indischen Ziffern“ (825 n. Chr.) des Gelehrten Muhammed al-</a:t>
            </a:r>
            <a:r>
              <a:rPr lang="de-DE" dirty="0" err="1">
                <a:solidFill>
                  <a:schemeClr val="tx1"/>
                </a:solidFill>
              </a:rPr>
              <a:t>Chwarizmi</a:t>
            </a:r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844824"/>
            <a:ext cx="2714876" cy="3637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157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Was </a:t>
            </a:r>
            <a:r>
              <a:rPr lang="de-DE" sz="2000" b="1" dirty="0"/>
              <a:t>sind </a:t>
            </a:r>
            <a:r>
              <a:rPr lang="de-DE" sz="2000" b="1" dirty="0" smtClean="0"/>
              <a:t>Algorithmen?</a:t>
            </a:r>
            <a:endParaRPr lang="de-DE" sz="2000" b="1" dirty="0"/>
          </a:p>
        </p:txBody>
      </p:sp>
      <p:sp>
        <p:nvSpPr>
          <p:cNvPr id="6" name="Rechteck 5"/>
          <p:cNvSpPr/>
          <p:nvPr/>
        </p:nvSpPr>
        <p:spPr>
          <a:xfrm>
            <a:off x="539552" y="717414"/>
            <a:ext cx="7866880" cy="1728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Algorithmus</a:t>
            </a:r>
          </a:p>
          <a:p>
            <a:r>
              <a:rPr lang="de-DE" dirty="0">
                <a:solidFill>
                  <a:schemeClr val="tx1"/>
                </a:solidFill>
              </a:rPr>
              <a:t>Bei einem Algorithmus handelt es sich um eine </a:t>
            </a:r>
            <a:r>
              <a:rPr lang="de-DE" dirty="0" smtClean="0">
                <a:solidFill>
                  <a:schemeClr val="tx1"/>
                </a:solidFill>
              </a:rPr>
              <a:t>Lösungsvorschrift für ein Problem oder Problemtyp, vergleichbar </a:t>
            </a:r>
            <a:r>
              <a:rPr lang="de-DE" dirty="0">
                <a:solidFill>
                  <a:schemeClr val="tx1"/>
                </a:solidFill>
              </a:rPr>
              <a:t>mit </a:t>
            </a:r>
            <a:r>
              <a:rPr lang="de-DE" dirty="0" smtClean="0">
                <a:solidFill>
                  <a:schemeClr val="tx1"/>
                </a:solidFill>
              </a:rPr>
              <a:t>z.B. einem </a:t>
            </a:r>
            <a:r>
              <a:rPr lang="de-DE" dirty="0">
                <a:solidFill>
                  <a:schemeClr val="tx1"/>
                </a:solidFill>
              </a:rPr>
              <a:t>Kochrezept, einer Bedienungs- oder </a:t>
            </a:r>
            <a:r>
              <a:rPr lang="de-DE" dirty="0" smtClean="0">
                <a:solidFill>
                  <a:schemeClr val="tx1"/>
                </a:solidFill>
              </a:rPr>
              <a:t>Bastelanleitung.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832" y="2348880"/>
            <a:ext cx="4536504" cy="4605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621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Was </a:t>
            </a:r>
            <a:r>
              <a:rPr lang="de-DE" sz="2000" b="1" dirty="0"/>
              <a:t>sind </a:t>
            </a:r>
            <a:r>
              <a:rPr lang="de-DE" sz="2000" b="1" dirty="0" smtClean="0"/>
              <a:t>Algorithmen?</a:t>
            </a:r>
            <a:endParaRPr lang="de-DE" sz="2000" b="1" dirty="0"/>
          </a:p>
        </p:txBody>
      </p:sp>
      <p:sp>
        <p:nvSpPr>
          <p:cNvPr id="6" name="Rechteck 5"/>
          <p:cNvSpPr/>
          <p:nvPr/>
        </p:nvSpPr>
        <p:spPr>
          <a:xfrm>
            <a:off x="539552" y="717414"/>
            <a:ext cx="7866880" cy="19915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chemeClr val="tx1"/>
                </a:solidFill>
              </a:rPr>
              <a:t>Eigenschaften eines Algorithmus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dirty="0" smtClean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Determiniertheit</a:t>
            </a:r>
            <a:endParaRPr lang="de-DE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Determinismus</a:t>
            </a:r>
            <a:endParaRPr lang="de-DE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Terminierung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Abgerundete rechteckige Legende 3"/>
          <p:cNvSpPr/>
          <p:nvPr/>
        </p:nvSpPr>
        <p:spPr>
          <a:xfrm>
            <a:off x="4355976" y="1052736"/>
            <a:ext cx="4940622" cy="1440160"/>
          </a:xfrm>
          <a:prstGeom prst="wedgeRoundRectCallout">
            <a:avLst>
              <a:gd name="adj1" fmla="val -72816"/>
              <a:gd name="adj2" fmla="val -15242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Bei gleichen Eingabewerten muss immer </a:t>
            </a:r>
            <a:r>
              <a:rPr lang="de-DE" b="1" dirty="0"/>
              <a:t>dasselbe Ergebnis </a:t>
            </a:r>
            <a:r>
              <a:rPr lang="de-DE" dirty="0"/>
              <a:t>heraus-kommen</a:t>
            </a:r>
          </a:p>
        </p:txBody>
      </p:sp>
      <p:sp>
        <p:nvSpPr>
          <p:cNvPr id="5" name="Abgerundete rechteckige Legende 4"/>
          <p:cNvSpPr/>
          <p:nvPr/>
        </p:nvSpPr>
        <p:spPr>
          <a:xfrm>
            <a:off x="3779912" y="3026223"/>
            <a:ext cx="4940622" cy="1440160"/>
          </a:xfrm>
          <a:prstGeom prst="wedgeRoundRectCallout">
            <a:avLst>
              <a:gd name="adj1" fmla="val -64334"/>
              <a:gd name="adj2" fmla="val -129883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Die </a:t>
            </a:r>
            <a:r>
              <a:rPr lang="de-DE" b="1" dirty="0" smtClean="0"/>
              <a:t>Abfolge</a:t>
            </a:r>
            <a:r>
              <a:rPr lang="de-DE" dirty="0" smtClean="0"/>
              <a:t> der Anweisungen ist </a:t>
            </a:r>
            <a:r>
              <a:rPr lang="de-DE" b="1" dirty="0" smtClean="0"/>
              <a:t>eindeutig</a:t>
            </a:r>
            <a:r>
              <a:rPr lang="de-DE" dirty="0" smtClean="0"/>
              <a:t>. Bei gleichen Eingabewerten werden die gleichen Anweisungen durchgeführt</a:t>
            </a:r>
            <a:endParaRPr lang="de-DE" dirty="0"/>
          </a:p>
        </p:txBody>
      </p:sp>
      <p:sp>
        <p:nvSpPr>
          <p:cNvPr id="7" name="Abgerundete rechteckige Legende 6"/>
          <p:cNvSpPr/>
          <p:nvPr/>
        </p:nvSpPr>
        <p:spPr>
          <a:xfrm>
            <a:off x="1043608" y="4783686"/>
            <a:ext cx="4940622" cy="1440160"/>
          </a:xfrm>
          <a:prstGeom prst="wedgeRoundRectCallout">
            <a:avLst>
              <a:gd name="adj1" fmla="val -23720"/>
              <a:gd name="adj2" fmla="val -226886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Der Algorithmus muss unabhängig </a:t>
            </a:r>
            <a:r>
              <a:rPr lang="de-DE" dirty="0"/>
              <a:t>von den Eingabewerten </a:t>
            </a:r>
            <a:r>
              <a:rPr lang="de-DE" b="1" dirty="0" smtClean="0"/>
              <a:t>terminieren 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29865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5" grpId="0" animBg="1"/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1113304"/>
            <a:ext cx="70009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85000"/>
                  </a:schemeClr>
                </a:solidFill>
              </a:rPr>
              <a:t>Was sind Datenstrukturen?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85000"/>
                  </a:schemeClr>
                </a:solidFill>
              </a:rPr>
              <a:t>Was sind Algorithmen?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Ziel der Veranstaltung</a:t>
            </a:r>
          </a:p>
          <a:p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99241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1113304"/>
            <a:ext cx="70009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Was sind Datenstrukturen?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Was sind Algorithmen?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Ziel der Veranstaltung</a:t>
            </a:r>
          </a:p>
          <a:p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86930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971600" y="476672"/>
            <a:ext cx="76489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Wie sollte ich meine Algorithmen entwerfen?</a:t>
            </a:r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Welche allgemeinen Datenstrukturen und Algorithmen gibt 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Wie kann ich vorhandene Algorithmen implementieren?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Welche Datenstrukturen und welche Algorithmen sollte man wann nutzen?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Motto: Wie werde ich ein noch besserer Softwareentwickler?</a:t>
            </a:r>
          </a:p>
          <a:p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2. Ziel der Veranstaltung</a:t>
            </a:r>
            <a:endParaRPr lang="de-DE" sz="2000" b="1" dirty="0"/>
          </a:p>
        </p:txBody>
      </p:sp>
      <p:pic>
        <p:nvPicPr>
          <p:cNvPr id="4" name="Picture 2" descr="C:\Users\WINF\Desktop\Bild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154"/>
          <a:stretch/>
        </p:blipFill>
        <p:spPr bwMode="auto">
          <a:xfrm>
            <a:off x="-140530" y="4810124"/>
            <a:ext cx="2306607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99" y="4822948"/>
            <a:ext cx="1736725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20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50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Fragen &amp; Antworten</a:t>
            </a:r>
            <a:endParaRPr lang="de-DE" sz="2000" b="1" dirty="0"/>
          </a:p>
        </p:txBody>
      </p:sp>
      <p:pic>
        <p:nvPicPr>
          <p:cNvPr id="5" name="Picture 196" descr="C:\Users\cordts\AppData\Local\Microsoft\Windows\Temporary Internet Files\Content.IE5\L0DKY0PQ\MCj04337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928802"/>
            <a:ext cx="1999962" cy="1999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412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7458" y="1113304"/>
            <a:ext cx="70009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Was sind Datenstrukturen?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85000"/>
                  </a:schemeClr>
                </a:solidFill>
              </a:rPr>
              <a:t>Was sind Algorithmen?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schemeClr val="bg1">
                    <a:lumMod val="85000"/>
                  </a:schemeClr>
                </a:solidFill>
              </a:rPr>
              <a:t>Ziel der Veranstaltung</a:t>
            </a:r>
          </a:p>
          <a:p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Inhalt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5118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4" name="Rechteck 3"/>
          <p:cNvSpPr/>
          <p:nvPr/>
        </p:nvSpPr>
        <p:spPr>
          <a:xfrm rot="20087516">
            <a:off x="699364" y="1815120"/>
            <a:ext cx="2114677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2400" smtClean="0"/>
              <a:t>Datentyp</a:t>
            </a:r>
            <a:endParaRPr lang="de-DE" sz="2400" dirty="0"/>
          </a:p>
        </p:txBody>
      </p:sp>
      <p:sp>
        <p:nvSpPr>
          <p:cNvPr id="5" name="Rechteck 4"/>
          <p:cNvSpPr/>
          <p:nvPr/>
        </p:nvSpPr>
        <p:spPr>
          <a:xfrm rot="1246683">
            <a:off x="681407" y="3393137"/>
            <a:ext cx="3143538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strukturierter Typ</a:t>
            </a:r>
            <a:endParaRPr lang="de-DE" sz="2400" dirty="0"/>
          </a:p>
        </p:txBody>
      </p:sp>
      <p:sp>
        <p:nvSpPr>
          <p:cNvPr id="6" name="Rechteck 5"/>
          <p:cNvSpPr/>
          <p:nvPr/>
        </p:nvSpPr>
        <p:spPr>
          <a:xfrm rot="671230">
            <a:off x="1678091" y="2614591"/>
            <a:ext cx="2114677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Klasse</a:t>
            </a:r>
            <a:endParaRPr lang="de-DE" sz="2400" dirty="0"/>
          </a:p>
        </p:txBody>
      </p:sp>
      <p:sp>
        <p:nvSpPr>
          <p:cNvPr id="8" name="Rechteck 7"/>
          <p:cNvSpPr/>
          <p:nvPr/>
        </p:nvSpPr>
        <p:spPr>
          <a:xfrm rot="671230">
            <a:off x="1568532" y="5646901"/>
            <a:ext cx="2114677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Instanz</a:t>
            </a:r>
            <a:endParaRPr lang="de-DE" sz="2400" dirty="0"/>
          </a:p>
        </p:txBody>
      </p:sp>
      <p:sp>
        <p:nvSpPr>
          <p:cNvPr id="9" name="Rechteck 8"/>
          <p:cNvSpPr/>
          <p:nvPr/>
        </p:nvSpPr>
        <p:spPr>
          <a:xfrm rot="1065343">
            <a:off x="6496653" y="2239067"/>
            <a:ext cx="211467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Daten</a:t>
            </a:r>
            <a:endParaRPr lang="de-DE" sz="2400" dirty="0"/>
          </a:p>
        </p:txBody>
      </p:sp>
      <p:sp>
        <p:nvSpPr>
          <p:cNvPr id="10" name="Rechteck 9"/>
          <p:cNvSpPr/>
          <p:nvPr/>
        </p:nvSpPr>
        <p:spPr>
          <a:xfrm rot="20596750">
            <a:off x="6496652" y="3352815"/>
            <a:ext cx="211467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Operationen</a:t>
            </a:r>
            <a:endParaRPr lang="de-DE" sz="2400" dirty="0"/>
          </a:p>
        </p:txBody>
      </p:sp>
      <p:sp>
        <p:nvSpPr>
          <p:cNvPr id="11" name="Rechteck 10"/>
          <p:cNvSpPr/>
          <p:nvPr/>
        </p:nvSpPr>
        <p:spPr>
          <a:xfrm rot="854304">
            <a:off x="6474300" y="4555897"/>
            <a:ext cx="211467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Methoden</a:t>
            </a:r>
            <a:endParaRPr lang="de-DE" sz="2400" dirty="0"/>
          </a:p>
        </p:txBody>
      </p:sp>
      <p:sp>
        <p:nvSpPr>
          <p:cNvPr id="12" name="Rechteck 11"/>
          <p:cNvSpPr/>
          <p:nvPr/>
        </p:nvSpPr>
        <p:spPr>
          <a:xfrm rot="336324">
            <a:off x="1492022" y="807084"/>
            <a:ext cx="25853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Datenstruktur</a:t>
            </a:r>
            <a:endParaRPr lang="de-DE" sz="2400" dirty="0"/>
          </a:p>
        </p:txBody>
      </p:sp>
      <p:cxnSp>
        <p:nvCxnSpPr>
          <p:cNvPr id="14" name="Gerade Verbindung mit Pfeil 13"/>
          <p:cNvCxnSpPr>
            <a:stCxn id="12" idx="3"/>
            <a:endCxn id="9" idx="1"/>
          </p:cNvCxnSpPr>
          <p:nvPr/>
        </p:nvCxnSpPr>
        <p:spPr>
          <a:xfrm>
            <a:off x="4071141" y="1164179"/>
            <a:ext cx="2475878" cy="98327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12" idx="3"/>
            <a:endCxn id="10" idx="0"/>
          </p:cNvCxnSpPr>
          <p:nvPr/>
        </p:nvCxnSpPr>
        <p:spPr>
          <a:xfrm>
            <a:off x="4071141" y="1164179"/>
            <a:ext cx="3416437" cy="219839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4" idx="3"/>
            <a:endCxn id="9" idx="1"/>
          </p:cNvCxnSpPr>
          <p:nvPr/>
        </p:nvCxnSpPr>
        <p:spPr>
          <a:xfrm>
            <a:off x="2713348" y="1595625"/>
            <a:ext cx="3833671" cy="55183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stCxn id="4" idx="3"/>
            <a:endCxn id="10" idx="0"/>
          </p:cNvCxnSpPr>
          <p:nvPr/>
        </p:nvCxnSpPr>
        <p:spPr>
          <a:xfrm>
            <a:off x="2713348" y="1595625"/>
            <a:ext cx="4774230" cy="176695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stCxn id="12" idx="3"/>
            <a:endCxn id="11" idx="1"/>
          </p:cNvCxnSpPr>
          <p:nvPr/>
        </p:nvCxnSpPr>
        <p:spPr>
          <a:xfrm>
            <a:off x="4071141" y="1164179"/>
            <a:ext cx="2435640" cy="336249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>
            <a:stCxn id="4" idx="3"/>
            <a:endCxn id="11" idx="1"/>
          </p:cNvCxnSpPr>
          <p:nvPr/>
        </p:nvCxnSpPr>
        <p:spPr>
          <a:xfrm>
            <a:off x="2713348" y="1595625"/>
            <a:ext cx="3793433" cy="293104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>
            <a:stCxn id="6" idx="3"/>
            <a:endCxn id="9" idx="1"/>
          </p:cNvCxnSpPr>
          <p:nvPr/>
        </p:nvCxnSpPr>
        <p:spPr>
          <a:xfrm flipV="1">
            <a:off x="3772677" y="2147455"/>
            <a:ext cx="2774342" cy="903108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>
            <a:stCxn id="6" idx="3"/>
            <a:endCxn id="10" idx="0"/>
          </p:cNvCxnSpPr>
          <p:nvPr/>
        </p:nvCxnSpPr>
        <p:spPr>
          <a:xfrm>
            <a:off x="3772677" y="3050563"/>
            <a:ext cx="3714901" cy="31201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>
            <a:stCxn id="6" idx="3"/>
            <a:endCxn id="11" idx="1"/>
          </p:cNvCxnSpPr>
          <p:nvPr/>
        </p:nvCxnSpPr>
        <p:spPr>
          <a:xfrm>
            <a:off x="3772677" y="3050563"/>
            <a:ext cx="2734104" cy="1476107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echteck 46"/>
          <p:cNvSpPr/>
          <p:nvPr/>
        </p:nvSpPr>
        <p:spPr>
          <a:xfrm rot="20827878">
            <a:off x="925809" y="4532618"/>
            <a:ext cx="2114677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Objekt</a:t>
            </a:r>
            <a:endParaRPr lang="de-DE" sz="2400" dirty="0"/>
          </a:p>
        </p:txBody>
      </p:sp>
      <p:sp>
        <p:nvSpPr>
          <p:cNvPr id="48" name="Rechteck 47"/>
          <p:cNvSpPr/>
          <p:nvPr/>
        </p:nvSpPr>
        <p:spPr>
          <a:xfrm>
            <a:off x="4417757" y="4108926"/>
            <a:ext cx="6463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400" dirty="0" smtClean="0"/>
              <a:t>…</a:t>
            </a: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162284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47" grpId="0" animBg="1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500034" y="642918"/>
            <a:ext cx="828680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Aufgaben</a:t>
            </a:r>
          </a:p>
          <a:p>
            <a:endParaRPr lang="de-DE" sz="1600" b="1" dirty="0" smtClean="0"/>
          </a:p>
          <a:p>
            <a:pPr marL="342900" indent="-342900">
              <a:buAutoNum type="arabicPeriod"/>
            </a:pPr>
            <a:r>
              <a:rPr lang="de-DE" sz="1600" dirty="0" smtClean="0"/>
              <a:t>Lesen Sie auf wikipedia.de über die Begriffe Datentyp,</a:t>
            </a:r>
            <a:br>
              <a:rPr lang="de-DE" sz="1600" dirty="0" smtClean="0"/>
            </a:br>
            <a:r>
              <a:rPr lang="de-DE" sz="1600" dirty="0" smtClean="0"/>
              <a:t>Datenstruktur, Klasse und Objekt. Diskutieren Sie mit Ihrem </a:t>
            </a:r>
            <a:br>
              <a:rPr lang="de-DE" sz="1600" dirty="0" smtClean="0"/>
            </a:br>
            <a:r>
              <a:rPr lang="de-DE" sz="1600" dirty="0" smtClean="0"/>
              <a:t>Nachbarn und grenzen Sie die Begriffe voneinander ab! </a:t>
            </a:r>
            <a:br>
              <a:rPr lang="de-DE" sz="1600" dirty="0" smtClean="0"/>
            </a:b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Wodurch unterscheiden sich die Begriff?</a:t>
            </a:r>
            <a:br>
              <a:rPr lang="de-DE" sz="1600" dirty="0" smtClean="0"/>
            </a:br>
            <a:r>
              <a:rPr lang="de-DE" sz="1600" dirty="0" smtClean="0"/>
              <a:t> </a:t>
            </a:r>
          </a:p>
          <a:p>
            <a:endParaRPr lang="de-DE" sz="1600" dirty="0" smtClean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8" name="Picture 2" descr="C:\Users\cordts\AppData\Local\Microsoft\Windows\Temporary Internet Files\Content.IE5\S52O428X\MCj043265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66"/>
            <a:ext cx="1714500" cy="171450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1. Was sind Datenstrukturen?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740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13" name="Rechteck 12"/>
          <p:cNvSpPr/>
          <p:nvPr/>
        </p:nvSpPr>
        <p:spPr>
          <a:xfrm>
            <a:off x="611560" y="620688"/>
            <a:ext cx="5750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 smtClean="0"/>
              <a:t>Atomare und strukturierte Datentypen</a:t>
            </a:r>
            <a:endParaRPr lang="de-DE" sz="2000" dirty="0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373404" y="170080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378"/>
          <a:stretch/>
        </p:blipFill>
        <p:spPr>
          <a:xfrm>
            <a:off x="4427983" y="1412776"/>
            <a:ext cx="4343845" cy="699491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4419" y="2108472"/>
            <a:ext cx="2677001" cy="233629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4423" y="2108472"/>
            <a:ext cx="3400139" cy="1182053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651" y="2317350"/>
            <a:ext cx="5743385" cy="2760440"/>
          </a:xfrm>
          <a:prstGeom prst="rect">
            <a:avLst/>
          </a:prstGeom>
        </p:spPr>
      </p:pic>
      <p:sp>
        <p:nvSpPr>
          <p:cNvPr id="32" name="Rechteck 31"/>
          <p:cNvSpPr/>
          <p:nvPr/>
        </p:nvSpPr>
        <p:spPr>
          <a:xfrm>
            <a:off x="611560" y="5759056"/>
            <a:ext cx="208101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b="1" dirty="0" smtClean="0"/>
              <a:t>Referenztypen</a:t>
            </a:r>
            <a:endParaRPr lang="de-DE" dirty="0"/>
          </a:p>
        </p:txBody>
      </p:sp>
      <p:sp>
        <p:nvSpPr>
          <p:cNvPr id="36" name="Rechteck 35"/>
          <p:cNvSpPr/>
          <p:nvPr/>
        </p:nvSpPr>
        <p:spPr>
          <a:xfrm>
            <a:off x="7053991" y="5743652"/>
            <a:ext cx="155683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de-DE" b="1" dirty="0" smtClean="0"/>
              <a:t>Werttypen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722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7157" y="1"/>
            <a:ext cx="771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1. Was </a:t>
            </a:r>
            <a:r>
              <a:rPr lang="de-DE" sz="2000" b="1" dirty="0"/>
              <a:t>sind </a:t>
            </a:r>
            <a:r>
              <a:rPr lang="de-DE" sz="2000" b="1" dirty="0" smtClean="0"/>
              <a:t>Datenstrukturen?</a:t>
            </a:r>
            <a:endParaRPr lang="de-DE" sz="2000" b="1" dirty="0"/>
          </a:p>
        </p:txBody>
      </p:sp>
      <p:sp>
        <p:nvSpPr>
          <p:cNvPr id="13" name="Rechteck 12"/>
          <p:cNvSpPr/>
          <p:nvPr/>
        </p:nvSpPr>
        <p:spPr>
          <a:xfrm>
            <a:off x="611560" y="620688"/>
            <a:ext cx="3833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 smtClean="0"/>
              <a:t>Referenz- und Werttypen</a:t>
            </a:r>
            <a:endParaRPr lang="de-DE" sz="20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5436095" y="1189463"/>
            <a:ext cx="1512168" cy="1424346"/>
            <a:chOff x="7236296" y="1053962"/>
            <a:chExt cx="1164301" cy="1424346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296" y="1053962"/>
              <a:ext cx="1108858" cy="14243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Rechteck 1"/>
            <p:cNvSpPr/>
            <p:nvPr/>
          </p:nvSpPr>
          <p:spPr>
            <a:xfrm>
              <a:off x="7388782" y="1997355"/>
              <a:ext cx="10118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z1 = 0</a:t>
              </a:r>
              <a:endParaRPr lang="de-DE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7" name="Rechteck 6"/>
          <p:cNvSpPr/>
          <p:nvPr/>
        </p:nvSpPr>
        <p:spPr>
          <a:xfrm>
            <a:off x="644104" y="1412776"/>
            <a:ext cx="51520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z1 = 0;</a:t>
            </a:r>
          </a:p>
          <a:p>
            <a:endParaRPr lang="de-DE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change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(z1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r>
              <a:rPr lang="de-DE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change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ref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z1);</a:t>
            </a:r>
            <a:endParaRPr lang="de-DE" dirty="0"/>
          </a:p>
          <a:p>
            <a:endParaRPr lang="de-DE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…</a:t>
            </a:r>
          </a:p>
          <a:p>
            <a:endParaRPr lang="de-DE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static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void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change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zahl1)</a:t>
            </a:r>
          </a:p>
          <a:p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 </a:t>
            </a:r>
          </a:p>
          <a:p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zahl1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 100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 </a:t>
            </a:r>
          </a:p>
          <a:p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  <a:p>
            <a:endParaRPr lang="de-DE" dirty="0" smtClean="0"/>
          </a:p>
          <a:p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static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void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change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ref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zahl1)</a:t>
            </a:r>
          </a:p>
          <a:p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 </a:t>
            </a:r>
            <a:endParaRPr lang="de-DE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zahl1 </a:t>
            </a:r>
            <a:r>
              <a:rPr lang="de-DE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 100; </a:t>
            </a:r>
            <a:endParaRPr lang="de-DE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de-DE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de-DE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de-DE" dirty="0"/>
          </a:p>
        </p:txBody>
      </p:sp>
      <p:grpSp>
        <p:nvGrpSpPr>
          <p:cNvPr id="26" name="Gruppieren 25"/>
          <p:cNvGrpSpPr/>
          <p:nvPr/>
        </p:nvGrpSpPr>
        <p:grpSpPr>
          <a:xfrm>
            <a:off x="2500040" y="792089"/>
            <a:ext cx="1440160" cy="1442812"/>
            <a:chOff x="7236296" y="1053962"/>
            <a:chExt cx="1108858" cy="1442812"/>
          </a:xfrm>
        </p:grpSpPr>
        <p:pic>
          <p:nvPicPr>
            <p:cNvPr id="27" name="Grafik 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296" y="1053962"/>
              <a:ext cx="1108858" cy="14243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Rechteck 27"/>
            <p:cNvSpPr/>
            <p:nvPr/>
          </p:nvSpPr>
          <p:spPr>
            <a:xfrm>
              <a:off x="7524793" y="1850443"/>
              <a:ext cx="67290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zahl1</a:t>
              </a:r>
            </a:p>
            <a:p>
              <a:r>
                <a:rPr lang="de-DE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= 0</a:t>
              </a:r>
              <a:endParaRPr lang="de-DE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2467000" y="3092027"/>
            <a:ext cx="1440160" cy="1442812"/>
            <a:chOff x="7236296" y="1053962"/>
            <a:chExt cx="1108858" cy="1442812"/>
          </a:xfrm>
        </p:grpSpPr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296" y="1053962"/>
              <a:ext cx="1108858" cy="14243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" name="Rechteck 32"/>
            <p:cNvSpPr/>
            <p:nvPr/>
          </p:nvSpPr>
          <p:spPr>
            <a:xfrm>
              <a:off x="7470978" y="1850443"/>
              <a:ext cx="77905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Zahl1</a:t>
              </a:r>
            </a:p>
            <a:p>
              <a:r>
                <a:rPr lang="de-DE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= 100</a:t>
              </a:r>
              <a:endParaRPr lang="de-DE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811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0972 L -0.37552 -0.0726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06" y="-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0.05782 0.2583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2" y="1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8148E-6 L 0.00364 -0.33541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" y="-1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-CONFIG__" val="version3 50 50 5 14 20 8 0:128:128 186:223:226 0:128:128 186:223:226 aria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1. Motivation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nymed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1446</Words>
  <Application>Microsoft Office PowerPoint</Application>
  <PresentationFormat>Bildschirmpräsentation (4:3)</PresentationFormat>
  <Paragraphs>431</Paragraphs>
  <Slides>41</Slides>
  <Notes>27</Notes>
  <HiddenSlides>0</HiddenSlides>
  <MMClips>5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41</vt:i4>
      </vt:variant>
    </vt:vector>
  </HeadingPairs>
  <TitlesOfParts>
    <vt:vector size="49" baseType="lpstr">
      <vt:lpstr>Arial</vt:lpstr>
      <vt:lpstr>Calibri</vt:lpstr>
      <vt:lpstr>Consolas</vt:lpstr>
      <vt:lpstr>Courier New</vt:lpstr>
      <vt:lpstr>Verdana</vt:lpstr>
      <vt:lpstr>Wingdings</vt:lpstr>
      <vt:lpstr>Wingdings 2</vt:lpstr>
      <vt:lpstr>Ganymed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cordts</dc:creator>
  <cp:lastModifiedBy>Sönke Cordts</cp:lastModifiedBy>
  <cp:revision>411</cp:revision>
  <dcterms:created xsi:type="dcterms:W3CDTF">2008-04-18T08:42:50Z</dcterms:created>
  <dcterms:modified xsi:type="dcterms:W3CDTF">2014-03-27T15:15:34Z</dcterms:modified>
</cp:coreProperties>
</file>