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tags/tag5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1" r:id="rId3"/>
    <p:sldId id="282" r:id="rId4"/>
    <p:sldId id="301" r:id="rId5"/>
    <p:sldId id="439" r:id="rId6"/>
    <p:sldId id="420" r:id="rId7"/>
    <p:sldId id="423" r:id="rId8"/>
    <p:sldId id="440" r:id="rId9"/>
    <p:sldId id="424" r:id="rId10"/>
    <p:sldId id="425" r:id="rId11"/>
    <p:sldId id="389" r:id="rId12"/>
    <p:sldId id="441" r:id="rId13"/>
    <p:sldId id="444" r:id="rId14"/>
    <p:sldId id="442" r:id="rId15"/>
    <p:sldId id="443" r:id="rId16"/>
    <p:sldId id="428" r:id="rId17"/>
  </p:sldIdLst>
  <p:sldSz cx="9144000" cy="6858000" type="screen4x3"/>
  <p:notesSz cx="6858000" cy="9144000"/>
  <p:custDataLst>
    <p:tags r:id="rId20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78141" autoAdjust="0"/>
  </p:normalViewPr>
  <p:slideViewPr>
    <p:cSldViewPr showGuides="1">
      <p:cViewPr varScale="1">
        <p:scale>
          <a:sx n="55" d="100"/>
          <a:sy n="55" d="100"/>
        </p:scale>
        <p:origin x="1560" y="36"/>
      </p:cViewPr>
      <p:guideLst>
        <p:guide orient="horz" pos="16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190"/>
    </p:cViewPr>
  </p:sorterViewPr>
  <p:notesViewPr>
    <p:cSldViewPr showGuides="1">
      <p:cViewPr varScale="1">
        <p:scale>
          <a:sx n="78" d="100"/>
          <a:sy n="78" d="100"/>
        </p:scale>
        <p:origin x="-2856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55154-7438-4831-B22F-E91BD9D412C3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B3A1E-25E4-4791-A2E0-7B88226C66F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2343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CD8FA-F00C-4F19-8C91-0E921AE89D18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28C8E-25DA-4184-A7B6-50B476E81FB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99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122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4091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1674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042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Queue&lt;T&gt; :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ICollection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T[]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Count { get; private set;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Queue(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items = new T[length == 0 ? 10 : length];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Enqueue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 item)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[Count] = item;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Count++;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 Peek()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(Count == 0)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InvalidOperationException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("No items in queue.");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[0];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Dequeue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(Count == 0)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InvalidOperationException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("No items in queue.");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T item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[0];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Array.Copy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(items, 1, items, 0, Count - 1);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[Count - 1]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default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Count--;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item;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Clear()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T[10];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 = 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grow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Überprüfen, ob noch Platz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&gt;= Count + 1)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Array-Kapazität verdoppeln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* 2;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Array.Resize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4906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QueueCircularBuffer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: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ICollection</a:t>
            </a:r>
            <a:endParaRPr lang="de-DE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T[]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int first = 0, last = 0;</a:t>
            </a:r>
          </a:p>
          <a:p>
            <a:endParaRPr lang="de-DE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int Count { get; private set; }</a:t>
            </a:r>
          </a:p>
          <a:p>
            <a:r>
              <a:rPr lang="de-DE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QueueCircularBuffer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items = new T[length == 0 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 : length];</a:t>
            </a:r>
          </a:p>
          <a:p>
            <a:r>
              <a:rPr lang="de-DE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Enqueue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 item)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(Count ==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ArgumentOutOfRangeException("No more space in cirular buffer queue.");</a:t>
            </a:r>
          </a:p>
          <a:p>
            <a:r>
              <a:rPr lang="de-DE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[last] = item;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last++;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Count++;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last = last %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// Umlaufprüfung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 Peek()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(Count == 0)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InvalidOperationException("No items in queue.");</a:t>
            </a:r>
          </a:p>
          <a:p>
            <a:endParaRPr lang="de-DE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Dequeue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(Count == 0)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InvalidOperationException("No items in queue.");</a:t>
            </a:r>
          </a:p>
          <a:p>
            <a:endParaRPr lang="de-DE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T item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default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++;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Count--;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%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// Umlaufprüfung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item;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Clear()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T[10];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last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2737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5398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25279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8808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zeigen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Eigenschaften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Start, Stop, Restart, Port, Path (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den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Dateien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marL="171450" indent="-171450">
              <a:buFontTx/>
              <a:buChar char="-"/>
            </a:pP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Wiederholen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Tcp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Port, Listen-Accept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2079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System.Net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System.Net.Sockets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HttpServer</a:t>
            </a:r>
            <a:endParaRPr lang="de-DE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TcpListener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listener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null;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Port {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internal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}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string Path { get; internal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HttpServer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port, string path)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Port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Path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Start()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IPAddress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address =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Dns.GetHostEntry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localhost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").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AddressList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[0];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listener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TcpListener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address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Port); 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listener.Start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requests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Requests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	// zum Speichern der Anfrage in Queue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 =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listener.AcceptTcpClient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requests.Add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(!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listener.Pending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	// keine ausstehenden Verbindungen -&gt;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requests.Process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(Path);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internal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Requests</a:t>
            </a:r>
            <a:endParaRPr lang="de-DE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My.Collections.Queue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TcpClient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queue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My.Collections.Queue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TcpClient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Add(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TcpClient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queue.Enqueue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path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("Queue: " +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queue.Count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queue.Count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try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Request(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queue.Dequeue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  " +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r.LocalUrl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catch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Exception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("Error: " +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e.Message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internal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Request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TcpClient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string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LocalUrl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get; private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string Verb { get; private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string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HttpVersion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get; private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List&lt;string&gt; Header { get; private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Request(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TcpClient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c, string path)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this.c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c;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this.path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Header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List&lt;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 =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StreamReader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c.GetStream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    //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Remote-Host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StreamWriter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c.GetStream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    // Schreiben an Remote-Host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try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handleRequest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(r, w);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catch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Exception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failure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(w);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finally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w.Close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r.Close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c.Close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handleRequest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StreamReader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r,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StreamWriter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request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r.ReadLine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request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[]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request.Split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(' ');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Verb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[0].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ToUpper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LocalUrl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[1];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HttpVersion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[2];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readHeader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(r);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System.IO.Path.Combine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System.IO.Path.GetFullPath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LocalUrl.TrimStart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('/'));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File.ReadAllText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success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(w,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System.IO.Path.GetExtension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LocalUrl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TrimStart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('.'));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w.Write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readHeader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StreamReader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r.ReadLine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attribute.Equals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(""))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break;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Header.Add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void success(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StreamWriter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stream, string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("HTTP/1.0 200 OK");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("Content-Type: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/" + ext);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("Connection: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close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("");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failure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StreamWriter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stream.WriteLine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("HTTP/1.0 404 not found");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("Connection: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close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("");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745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305972" y="330590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Textfeld 6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extfeld 7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</p:sldLayoutIdLst>
  <p:transition spd="slow">
    <p:push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Visio-Zeichnung1.vsd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Visio-Zeichnung2.vsd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package" Target="../embeddings/Microsoft_Visio-Zeichnung3.vsdx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57158" y="2276872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sz="2800" b="1" dirty="0" smtClean="0"/>
              <a:t>Algorithmen und Datenstrukturen</a:t>
            </a:r>
            <a:endParaRPr lang="de-DE" sz="28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14"/>
          <a:stretch/>
        </p:blipFill>
        <p:spPr bwMode="auto">
          <a:xfrm>
            <a:off x="-36512" y="-27384"/>
            <a:ext cx="9180512" cy="164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56028" y="4581128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Prof. </a:t>
            </a:r>
            <a:r>
              <a:rPr lang="de-DE" smtClean="0"/>
              <a:t>Dr. Sönke </a:t>
            </a:r>
            <a:r>
              <a:rPr lang="de-DE" dirty="0" err="1" smtClean="0"/>
              <a:t>Cordts</a:t>
            </a:r>
            <a:endParaRPr lang="de-DE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460"/>
    </mc:Choice>
    <mc:Fallback xmlns="">
      <p:transition advTm="946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542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de-DE" sz="1600" dirty="0"/>
              <a:t>Implementieren Sie </a:t>
            </a:r>
            <a:r>
              <a:rPr lang="de-DE" sz="1600" dirty="0" smtClean="0"/>
              <a:t>die Klasse Queue, </a:t>
            </a:r>
            <a:r>
              <a:rPr lang="de-DE" sz="1600" dirty="0"/>
              <a:t>indem Sie intern eine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Liste als Komposition ver­wenden </a:t>
            </a:r>
            <a:r>
              <a:rPr lang="de-DE" sz="1600" dirty="0"/>
              <a:t>(</a:t>
            </a:r>
            <a:r>
              <a:rPr lang="de-DE" sz="1600" dirty="0" err="1"/>
              <a:t>ArrayList</a:t>
            </a:r>
            <a:r>
              <a:rPr lang="de-DE" sz="1600" dirty="0"/>
              <a:t>, </a:t>
            </a:r>
            <a:r>
              <a:rPr lang="de-DE" sz="1600" dirty="0" err="1"/>
              <a:t>LinkedList</a:t>
            </a:r>
            <a:r>
              <a:rPr lang="de-DE" sz="1600" dirty="0" smtClean="0"/>
              <a:t>).</a:t>
            </a:r>
            <a:br>
              <a:rPr lang="de-DE" sz="1600" dirty="0" smtClean="0"/>
            </a:br>
            <a:endParaRPr lang="de-DE" sz="1600" dirty="0" smtClean="0"/>
          </a:p>
          <a:p>
            <a:pPr marL="360363" indent="-342900" algn="just">
              <a:spcBef>
                <a:spcPts val="40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600" dirty="0" smtClean="0"/>
              <a:t>Neben den Datenstrukturen Stack und Queue gibt es die Datenstruktur </a:t>
            </a:r>
            <a:r>
              <a:rPr lang="de-DE" sz="1600" dirty="0" err="1" smtClean="0"/>
              <a:t>Dequeue</a:t>
            </a:r>
            <a:r>
              <a:rPr lang="de-DE" sz="1600" dirty="0" smtClean="0"/>
              <a:t> (Double </a:t>
            </a:r>
            <a:r>
              <a:rPr lang="de-DE" sz="1600" dirty="0" err="1" smtClean="0"/>
              <a:t>ended</a:t>
            </a:r>
            <a:r>
              <a:rPr lang="de-DE" sz="1600" dirty="0" smtClean="0"/>
              <a:t> </a:t>
            </a:r>
            <a:r>
              <a:rPr lang="de-DE" sz="1600" dirty="0" err="1" smtClean="0"/>
              <a:t>queue</a:t>
            </a:r>
            <a:r>
              <a:rPr lang="de-DE" sz="1600" dirty="0" smtClean="0"/>
              <a:t>), die die Opera­tionen von Stack und Queue in einer Datenstruktur vereinigt. Implementieren Sie diese Datenstruktur mit folgenden Metho­den:</a:t>
            </a:r>
          </a:p>
          <a:p>
            <a:pPr marL="442913">
              <a:spcBef>
                <a:spcPts val="400"/>
              </a:spcBef>
              <a:spcAft>
                <a:spcPts val="0"/>
              </a:spcAft>
            </a:pP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err="1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void</a:t>
            </a:r>
            <a:r>
              <a:rPr lang="de-DE" sz="1600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AddFirst</a:t>
            </a:r>
            <a:r>
              <a:rPr lang="de-DE" sz="1600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(T item)</a:t>
            </a:r>
            <a:endParaRPr lang="de-DE" sz="1600" dirty="0">
              <a:solidFill>
                <a:srgbClr val="000000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de-DE" sz="1600" dirty="0" err="1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void</a:t>
            </a:r>
            <a:r>
              <a:rPr lang="de-DE" sz="1600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AddLast</a:t>
            </a:r>
            <a:r>
              <a:rPr lang="de-DE" sz="1600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(T Item)</a:t>
            </a:r>
            <a:endParaRPr lang="de-DE" sz="1600" dirty="0">
              <a:solidFill>
                <a:srgbClr val="000000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de-DE" sz="1600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 </a:t>
            </a:r>
            <a:r>
              <a:rPr lang="de-DE" sz="1600" dirty="0" err="1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RemoveFirst</a:t>
            </a:r>
            <a:r>
              <a:rPr lang="de-DE" sz="1600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()</a:t>
            </a:r>
            <a:endParaRPr lang="de-DE" sz="1600" dirty="0">
              <a:solidFill>
                <a:srgbClr val="000000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de-DE" sz="1600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 </a:t>
            </a:r>
            <a:r>
              <a:rPr lang="de-DE" sz="1600" dirty="0" err="1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RemoveLast</a:t>
            </a:r>
            <a:r>
              <a:rPr lang="de-DE" sz="1600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()</a:t>
            </a:r>
            <a:endParaRPr lang="de-DE" sz="1600" dirty="0">
              <a:solidFill>
                <a:srgbClr val="000000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de-DE" sz="1600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 </a:t>
            </a:r>
            <a:r>
              <a:rPr lang="de-DE" sz="1600" dirty="0" err="1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PeekFirst</a:t>
            </a:r>
            <a:r>
              <a:rPr lang="de-DE" sz="1600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()</a:t>
            </a:r>
            <a:r>
              <a:rPr lang="de-DE" sz="1600" dirty="0" smtClean="0">
                <a:solidFill>
                  <a:srgbClr val="000000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de-DE" sz="1600" dirty="0" smtClean="0">
                <a:solidFill>
                  <a:srgbClr val="000000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600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 </a:t>
            </a:r>
            <a:r>
              <a:rPr lang="de-DE" sz="1600" dirty="0" err="1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PeekLast</a:t>
            </a:r>
            <a:r>
              <a:rPr lang="de-DE" sz="1600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()</a:t>
            </a:r>
            <a:r>
              <a:rPr lang="de-DE" sz="1600" dirty="0" smtClean="0"/>
              <a:t/>
            </a:r>
            <a:br>
              <a:rPr lang="de-DE" sz="1600" dirty="0" smtClean="0"/>
            </a:br>
            <a:endParaRPr lang="de-DE" sz="1600" dirty="0" smtClean="0"/>
          </a:p>
          <a:p>
            <a:pPr marL="342900" indent="-342900">
              <a:spcAft>
                <a:spcPts val="0"/>
              </a:spcAft>
              <a:buFont typeface="+mj-lt"/>
              <a:buAutoNum type="arabicPeriod" startAt="3"/>
            </a:pPr>
            <a:r>
              <a:rPr lang="de-DE" sz="1600" dirty="0" smtClean="0"/>
              <a:t>Die </a:t>
            </a:r>
            <a:r>
              <a:rPr lang="de-DE" sz="1600" dirty="0"/>
              <a:t>Klasse </a:t>
            </a:r>
            <a:r>
              <a:rPr lang="de-DE" sz="1600" dirty="0" err="1"/>
              <a:t>QueueCircularBuffer</a:t>
            </a:r>
            <a:r>
              <a:rPr lang="de-DE" sz="1600" dirty="0"/>
              <a:t> erzeugt zurzeit beim Einfügen eine Ausnahme, falls die Kapazität des Arrays überschritten wird. Ändern Sie die Methode so, dass das Array mitwächst</a:t>
            </a:r>
            <a:r>
              <a:rPr lang="de-DE" sz="1600" dirty="0" smtClean="0"/>
              <a:t>!</a:t>
            </a:r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3.3 Queue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319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Webserver</a:t>
            </a: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Webanfragen in einer Queue zwischenspeichern und nach FIFO bearbeiten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3.3 Queue</a:t>
            </a:r>
            <a:endParaRPr lang="de-DE" sz="2000" b="1" dirty="0"/>
          </a:p>
        </p:txBody>
      </p:sp>
      <p:pic>
        <p:nvPicPr>
          <p:cNvPr id="9" name="Grafik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76872"/>
            <a:ext cx="6336704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091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24482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Webserver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Welche Methode benötigt die Klasse </a:t>
            </a:r>
            <a:r>
              <a:rPr lang="de-DE" sz="2000" dirty="0" err="1" smtClean="0">
                <a:solidFill>
                  <a:schemeClr val="tx1"/>
                </a:solidFill>
              </a:rPr>
              <a:t>HttpServer</a:t>
            </a:r>
            <a:endParaRPr lang="de-DE" sz="2000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Welche Eigenschaften soll die Klasse </a:t>
            </a:r>
            <a:r>
              <a:rPr lang="de-DE" sz="2000" dirty="0" err="1">
                <a:solidFill>
                  <a:schemeClr val="tx1"/>
                </a:solidFill>
              </a:rPr>
              <a:t>HttpServer</a:t>
            </a:r>
            <a:r>
              <a:rPr lang="de-DE" sz="2000" dirty="0">
                <a:solidFill>
                  <a:schemeClr val="tx1"/>
                </a:solidFill>
              </a:rPr>
              <a:t> enthalten</a:t>
            </a:r>
            <a:r>
              <a:rPr lang="de-DE" sz="2000" dirty="0" smtClean="0">
                <a:solidFill>
                  <a:schemeClr val="tx1"/>
                </a:solidFill>
              </a:rPr>
              <a:t>?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3.3 Queue</a:t>
            </a:r>
            <a:endParaRPr lang="de-DE" sz="2000" b="1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53844" y="3770021"/>
            <a:ext cx="1714500" cy="17145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524" y="5449053"/>
            <a:ext cx="1178440" cy="1178440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4139952" y="3238324"/>
            <a:ext cx="2671142" cy="129159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Webserver</a:t>
            </a:r>
          </a:p>
          <a:p>
            <a:pPr algn="ctr"/>
            <a:r>
              <a:rPr lang="de-DE" sz="1400" dirty="0" smtClean="0"/>
              <a:t>IP www.webserver.de</a:t>
            </a:r>
          </a:p>
          <a:p>
            <a:pPr algn="ctr"/>
            <a:r>
              <a:rPr lang="de-DE" sz="1400" dirty="0"/>
              <a:t>Port </a:t>
            </a:r>
            <a:r>
              <a:rPr lang="de-DE" sz="1400" dirty="0" smtClean="0"/>
              <a:t>7777</a:t>
            </a:r>
            <a:endParaRPr lang="de-DE" sz="1400" dirty="0"/>
          </a:p>
        </p:txBody>
      </p:sp>
      <p:cxnSp>
        <p:nvCxnSpPr>
          <p:cNvPr id="9" name="Gerade Verbindung mit Pfeil 8"/>
          <p:cNvCxnSpPr>
            <a:stCxn id="5" idx="4"/>
          </p:cNvCxnSpPr>
          <p:nvPr/>
        </p:nvCxnSpPr>
        <p:spPr>
          <a:xfrm>
            <a:off x="5475523" y="4529915"/>
            <a:ext cx="126014" cy="109635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4862434" y="4929221"/>
            <a:ext cx="1465466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1200" dirty="0" smtClean="0"/>
              <a:t>index.html lesen</a:t>
            </a:r>
            <a:endParaRPr lang="de-DE" sz="1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95" y="4978018"/>
            <a:ext cx="1611058" cy="1611058"/>
          </a:xfrm>
          <a:prstGeom prst="rect">
            <a:avLst/>
          </a:prstGeom>
        </p:spPr>
      </p:pic>
      <p:cxnSp>
        <p:nvCxnSpPr>
          <p:cNvPr id="15" name="Gerade Verbindung mit Pfeil 14"/>
          <p:cNvCxnSpPr>
            <a:endCxn id="12" idx="3"/>
          </p:cNvCxnSpPr>
          <p:nvPr/>
        </p:nvCxnSpPr>
        <p:spPr>
          <a:xfrm flipH="1">
            <a:off x="1966053" y="4014782"/>
            <a:ext cx="2203314" cy="1768765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eck 18"/>
          <p:cNvSpPr/>
          <p:nvPr/>
        </p:nvSpPr>
        <p:spPr>
          <a:xfrm rot="19305765">
            <a:off x="1394675" y="4571534"/>
            <a:ext cx="308860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sz="1200" dirty="0" smtClean="0"/>
              <a:t>http://webserver.de:7777/index.html</a:t>
            </a:r>
            <a:endParaRPr lang="de-DE" sz="1200" dirty="0"/>
          </a:p>
        </p:txBody>
      </p:sp>
      <p:sp>
        <p:nvSpPr>
          <p:cNvPr id="21" name="Rechteck 20"/>
          <p:cNvSpPr/>
          <p:nvPr/>
        </p:nvSpPr>
        <p:spPr>
          <a:xfrm>
            <a:off x="6374916" y="3319507"/>
            <a:ext cx="87235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dirty="0" smtClean="0"/>
              <a:t>Listen</a:t>
            </a:r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3114672" y="3340084"/>
            <a:ext cx="95571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dirty="0" err="1" smtClean="0"/>
              <a:t>Accept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41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9" grpId="0"/>
      <p:bldP spid="21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24482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Webserver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Welche Methode benötigt die Klasse </a:t>
            </a:r>
            <a:r>
              <a:rPr lang="de-DE" sz="2000" dirty="0" err="1" smtClean="0">
                <a:solidFill>
                  <a:schemeClr val="tx1"/>
                </a:solidFill>
              </a:rPr>
              <a:t>HttpServer</a:t>
            </a:r>
            <a:endParaRPr lang="de-DE" sz="2000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Welche Eigenschaften soll die Klasse </a:t>
            </a:r>
            <a:r>
              <a:rPr lang="de-DE" sz="2000" dirty="0" err="1">
                <a:solidFill>
                  <a:schemeClr val="tx1"/>
                </a:solidFill>
              </a:rPr>
              <a:t>HttpServer</a:t>
            </a:r>
            <a:r>
              <a:rPr lang="de-DE" sz="2000" dirty="0">
                <a:solidFill>
                  <a:schemeClr val="tx1"/>
                </a:solidFill>
              </a:rPr>
              <a:t> enthalten</a:t>
            </a:r>
            <a:r>
              <a:rPr lang="de-DE" sz="2000" dirty="0" smtClean="0">
                <a:solidFill>
                  <a:schemeClr val="tx1"/>
                </a:solidFill>
              </a:rPr>
              <a:t>?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3.3 Queue</a:t>
            </a:r>
            <a:endParaRPr lang="de-DE" sz="2000" b="1" dirty="0"/>
          </a:p>
        </p:txBody>
      </p:sp>
      <p:pic>
        <p:nvPicPr>
          <p:cNvPr id="17" name="Grafik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286967"/>
            <a:ext cx="2304256" cy="4536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46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0408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83568" y="1273349"/>
            <a:ext cx="7722864" cy="359581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b="1" dirty="0">
                <a:solidFill>
                  <a:schemeClr val="tx1"/>
                </a:solidFill>
              </a:rPr>
              <a:t>Client-Server-Architekturstil in der </a:t>
            </a:r>
            <a:r>
              <a:rPr lang="de-DE" b="1" dirty="0" smtClean="0">
                <a:solidFill>
                  <a:schemeClr val="tx1"/>
                </a:solidFill>
              </a:rPr>
              <a:t>Software­entwicklung auf Basis des Hypertext-Transfer-</a:t>
            </a:r>
            <a:r>
              <a:rPr lang="de-DE" b="1" dirty="0" err="1" smtClean="0">
                <a:solidFill>
                  <a:schemeClr val="tx1"/>
                </a:solidFill>
              </a:rPr>
              <a:t>Protocols</a:t>
            </a:r>
            <a:r>
              <a:rPr lang="de-DE" b="1" dirty="0" smtClean="0">
                <a:solidFill>
                  <a:schemeClr val="tx1"/>
                </a:solidFill>
              </a:rPr>
              <a:t>.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REST beschreibt </a:t>
            </a:r>
            <a:r>
              <a:rPr lang="de-DE" b="1" dirty="0" smtClean="0">
                <a:solidFill>
                  <a:schemeClr val="tx1"/>
                </a:solidFill>
              </a:rPr>
              <a:t>Ressourcen</a:t>
            </a:r>
            <a:r>
              <a:rPr lang="de-DE" dirty="0">
                <a:solidFill>
                  <a:schemeClr val="tx1"/>
                </a:solidFill>
              </a:rPr>
              <a:t>, die man ver­wendet, die </a:t>
            </a:r>
            <a:r>
              <a:rPr lang="de-DE" b="1" dirty="0" smtClean="0">
                <a:solidFill>
                  <a:schemeClr val="tx1"/>
                </a:solidFill>
              </a:rPr>
              <a:t>HTTP-Verben</a:t>
            </a:r>
            <a:r>
              <a:rPr lang="de-DE" dirty="0" smtClean="0">
                <a:solidFill>
                  <a:schemeClr val="tx1"/>
                </a:solidFill>
              </a:rPr>
              <a:t> (GET, POST, PUT, DELETE), </a:t>
            </a:r>
            <a:r>
              <a:rPr lang="de-DE" dirty="0">
                <a:solidFill>
                  <a:schemeClr val="tx1"/>
                </a:solidFill>
              </a:rPr>
              <a:t>die benutzt werden sollen und die Syntax des </a:t>
            </a:r>
            <a:r>
              <a:rPr lang="de-DE" b="1" dirty="0">
                <a:solidFill>
                  <a:schemeClr val="tx1"/>
                </a:solidFill>
              </a:rPr>
              <a:t>URI</a:t>
            </a:r>
            <a:r>
              <a:rPr lang="de-DE" dirty="0">
                <a:solidFill>
                  <a:schemeClr val="tx1"/>
                </a:solidFill>
              </a:rPr>
              <a:t>, um eine Ressource zu </a:t>
            </a:r>
            <a:r>
              <a:rPr lang="de-DE" dirty="0" smtClean="0">
                <a:solidFill>
                  <a:schemeClr val="tx1"/>
                </a:solidFill>
              </a:rPr>
              <a:t>bearbeiten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Beispiel einer REST-Anfrage:</a:t>
            </a:r>
          </a:p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http://localhost:7777/read=person&amp;filter=flensburg</a:t>
            </a:r>
          </a:p>
          <a:p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683568" y="688144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/>
              <a:t>REST (</a:t>
            </a:r>
            <a:r>
              <a:rPr lang="de-DE" sz="2000" dirty="0" err="1"/>
              <a:t>Representational</a:t>
            </a:r>
            <a:r>
              <a:rPr lang="de-DE" sz="2000" dirty="0"/>
              <a:t> State Transfer)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3.3 Queue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96389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lvl="0" indent="-342900">
              <a:buFont typeface="+mj-lt"/>
              <a:buAutoNum type="arabicPeriod" startAt="4"/>
            </a:pPr>
            <a:r>
              <a:rPr lang="de-DE" sz="1600" dirty="0"/>
              <a:t>Schreiben Sie einen einfachen Datenbankserver, der Anfragen über den REST-Architekturstil entgegennimmt und dabei </a:t>
            </a:r>
            <a:r>
              <a:rPr lang="de-DE" sz="1600" dirty="0" err="1"/>
              <a:t>fol-gende</a:t>
            </a:r>
            <a:r>
              <a:rPr lang="de-DE" sz="1600" dirty="0"/>
              <a:t> proprietäre Datenbanksprache unterstützt</a:t>
            </a:r>
            <a:r>
              <a:rPr lang="de-DE" sz="1600" dirty="0" smtClean="0"/>
              <a:t>:</a:t>
            </a:r>
          </a:p>
          <a:p>
            <a:pPr marL="342900" lvl="0" indent="-342900">
              <a:buFont typeface="+mj-lt"/>
              <a:buAutoNum type="arabicPeriod" startAt="4"/>
            </a:pPr>
            <a:endParaRPr lang="de-DE" sz="1600" dirty="0"/>
          </a:p>
          <a:p>
            <a:pPr lvl="0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=&lt;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tabellenname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&gt;&amp;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filter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=&lt;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filter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&gt;</a:t>
            </a:r>
          </a:p>
          <a:p>
            <a:pPr lvl="0"/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z.B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de-DE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read</a:t>
            </a:r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de-DE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person&amp;filter</a:t>
            </a:r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de-DE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flensburg</a:t>
            </a:r>
            <a:endParaRPr lang="de-DE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de-DE" sz="1600" dirty="0" smtClean="0"/>
          </a:p>
          <a:p>
            <a:pPr marL="355600"/>
            <a:r>
              <a:rPr lang="de-DE" sz="1600" dirty="0"/>
              <a:t>Filter ist dabei eine Zeichenkette, die beim nächsten Read nur die Datensätze selektiert, die diese Zeichenkette enthalten. Die Tabellen sollen als CSV-Dateien im Ordner „</a:t>
            </a:r>
            <a:r>
              <a:rPr lang="de-DE" sz="1600" dirty="0" err="1"/>
              <a:t>tablespace</a:t>
            </a:r>
            <a:r>
              <a:rPr lang="de-DE" sz="1600" dirty="0"/>
              <a:t>“ abge­legt werden.</a:t>
            </a:r>
          </a:p>
          <a:p>
            <a:pPr marL="355600" lvl="0"/>
            <a:endParaRPr lang="de-DE" sz="1600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3.3 Queue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127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532993"/>
            <a:ext cx="70009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Einführung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AutoNum type="arabicPeriod"/>
            </a:pPr>
            <a:r>
              <a:rPr lang="de-DE" sz="2400" dirty="0" smtClean="0"/>
              <a:t>Datenstrukturen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3.1 List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3.2 Stack</a:t>
            </a:r>
          </a:p>
          <a:p>
            <a:pPr lvl="1"/>
            <a:r>
              <a:rPr lang="de-DE" sz="2400" dirty="0" smtClean="0"/>
              <a:t>3.3 Queue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3.4 Hashtabellen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3.5 Binary </a:t>
            </a:r>
            <a:r>
              <a:rPr lang="de-DE" sz="2400" dirty="0" err="1" smtClean="0">
                <a:solidFill>
                  <a:schemeClr val="bg1">
                    <a:lumMod val="75000"/>
                  </a:schemeClr>
                </a:solidFill>
              </a:rPr>
              <a:t>Tree</a:t>
            </a:r>
            <a:endParaRPr lang="de-DE" sz="24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de-DE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Algorithmen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4.1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Binäre Suche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.2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Sortieren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smtClean="0">
                <a:solidFill>
                  <a:schemeClr val="bg1">
                    <a:lumMod val="75000"/>
                  </a:schemeClr>
                </a:solidFill>
              </a:rPr>
              <a:t>.3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String-Algorithmen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41999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3568" y="155679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3.3 Queue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39272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3492919"/>
              </p:ext>
            </p:extLst>
          </p:nvPr>
        </p:nvGraphicFramePr>
        <p:xfrm>
          <a:off x="2362826" y="2461716"/>
          <a:ext cx="4225397" cy="39229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name="Visio" r:id="rId4" imgW="3002222" imgH="2788920" progId="Visio.Drawing.15">
                  <p:embed/>
                </p:oleObj>
              </mc:Choice>
              <mc:Fallback>
                <p:oleObj name="Visio" r:id="rId4" imgW="3002222" imgH="2788920" progId="Visio.Drawing.15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826" y="2461716"/>
                        <a:ext cx="4225397" cy="39229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3.3 Queue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16561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Queue (Warteschlange, FIFO-Speicher)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Ablegen </a:t>
            </a:r>
            <a:r>
              <a:rPr lang="de-DE" dirty="0">
                <a:solidFill>
                  <a:schemeClr val="tx1"/>
                </a:solidFill>
              </a:rPr>
              <a:t>der Elemente erfolgt </a:t>
            </a:r>
            <a:r>
              <a:rPr lang="de-DE" dirty="0" smtClean="0">
                <a:solidFill>
                  <a:schemeClr val="tx1"/>
                </a:solidFill>
              </a:rPr>
              <a:t>von oben und Entnahme von unten, d.h. die Elemente, die zuletzt eingefügt wurden, werden als letzte wieder entnommen (Last-in-First-out).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940074" y="5291916"/>
            <a:ext cx="1212191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de-DE" dirty="0" err="1" smtClean="0"/>
              <a:t>Dequeue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1907704" y="3635732"/>
            <a:ext cx="118814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de-DE" dirty="0" err="1" smtClean="0"/>
              <a:t>Enqueue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284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3.3 Queue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16561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Ringpuffer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Ein Ringpuffer ist eine Queue, die die Elemente zirkular ablegt und damit eine begrenzte Größe hat.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256826" y="4787860"/>
            <a:ext cx="1212191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de-DE" dirty="0" err="1" smtClean="0"/>
              <a:t>Dequeue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1763688" y="5157192"/>
            <a:ext cx="118814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de-DE" dirty="0" err="1" smtClean="0"/>
              <a:t>Enqueue</a:t>
            </a:r>
            <a:endParaRPr lang="de-DE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6767835"/>
              </p:ext>
            </p:extLst>
          </p:nvPr>
        </p:nvGraphicFramePr>
        <p:xfrm>
          <a:off x="2556025" y="2789594"/>
          <a:ext cx="4120655" cy="3519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9" name="Visio" r:id="rId4" imgW="2659384" imgH="2263339" progId="Visio.Drawing.15">
                  <p:embed/>
                </p:oleObj>
              </mc:Choice>
              <mc:Fallback>
                <p:oleObj name="Visio" r:id="rId4" imgW="2659384" imgH="2263339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6025" y="2789594"/>
                        <a:ext cx="4120655" cy="35197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653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33843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Queue– Welche Methoden sollen implementiert werden?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Enqueue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 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item)</a:t>
            </a: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Dequeue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 Peek()</a:t>
            </a:r>
          </a:p>
          <a:p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void Clear()</a:t>
            </a:r>
          </a:p>
          <a:p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Count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3.3 Queue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18895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665560" y="692696"/>
            <a:ext cx="7866880" cy="22322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Queue– Implementierung als Array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Queue&lt;T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: </a:t>
            </a:r>
            <a:r>
              <a:rPr lang="de-DE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ICollection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private T[]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de-DE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3.3 Queue</a:t>
            </a:r>
            <a:endParaRPr lang="de-DE" sz="2000" b="1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36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665560" y="692696"/>
            <a:ext cx="7866880" cy="22322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Queue– Implementierung als Ringpuffer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QueueCircularBuffer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&lt;T&gt; :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ICollection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private T[]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private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0, last = 0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de-DE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3.3 Queue</a:t>
            </a:r>
            <a:endParaRPr lang="de-DE" sz="2000" b="1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8521236"/>
              </p:ext>
            </p:extLst>
          </p:nvPr>
        </p:nvGraphicFramePr>
        <p:xfrm>
          <a:off x="1411617" y="3283872"/>
          <a:ext cx="5606383" cy="309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2" name="Visio" r:id="rId5" imgW="4427390" imgH="2446219" progId="Visio.Drawing.15">
                  <p:embed/>
                </p:oleObj>
              </mc:Choice>
              <mc:Fallback>
                <p:oleObj name="Visio" r:id="rId5" imgW="4427390" imgH="2446219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1617" y="3283872"/>
                        <a:ext cx="5606383" cy="30963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hteck 8"/>
          <p:cNvSpPr/>
          <p:nvPr/>
        </p:nvSpPr>
        <p:spPr>
          <a:xfrm>
            <a:off x="1187624" y="4797152"/>
            <a:ext cx="5904656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1547664" y="3059668"/>
            <a:ext cx="1912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Umlaufprüfung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344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285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-CONFIG__" val="version3 50 50 5 14 20 8 0:128:128 186:223:226 0:128:128 186:223:226 aria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nymed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889</Words>
  <Application>Microsoft Office PowerPoint</Application>
  <PresentationFormat>Bildschirmpräsentation (4:3)</PresentationFormat>
  <Paragraphs>408</Paragraphs>
  <Slides>16</Slides>
  <Notes>11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6" baseType="lpstr">
      <vt:lpstr>Arial</vt:lpstr>
      <vt:lpstr>Calibri</vt:lpstr>
      <vt:lpstr>Courier New</vt:lpstr>
      <vt:lpstr>Segoe UI</vt:lpstr>
      <vt:lpstr>Times New Roman</vt:lpstr>
      <vt:lpstr>Verdana</vt:lpstr>
      <vt:lpstr>Wingdings</vt:lpstr>
      <vt:lpstr>Wingdings 2</vt:lpstr>
      <vt:lpstr>Ganymed</vt:lpstr>
      <vt:lpstr>Visio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cordts</dc:creator>
  <cp:lastModifiedBy>Sönke Cordts</cp:lastModifiedBy>
  <cp:revision>498</cp:revision>
  <dcterms:created xsi:type="dcterms:W3CDTF">2008-04-18T08:42:50Z</dcterms:created>
  <dcterms:modified xsi:type="dcterms:W3CDTF">2014-03-27T15:14:53Z</dcterms:modified>
</cp:coreProperties>
</file>