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3.xml" ContentType="application/vnd.openxmlformats-officedocument.presentationml.tags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7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8.xml" ContentType="application/vnd.openxmlformats-officedocument.presentationml.tags+xml"/>
  <Override PartName="/ppt/notesSlides/notesSlide28.xml" ContentType="application/vnd.openxmlformats-officedocument.presentationml.notesSlide+xml"/>
  <Override PartName="/ppt/tags/tag9.xml" ContentType="application/vnd.openxmlformats-officedocument.presentationml.tags+xml"/>
  <Override PartName="/ppt/notesSlides/notesSlide29.xml" ContentType="application/vnd.openxmlformats-officedocument.presentationml.notesSlide+xml"/>
  <Override PartName="/ppt/tags/tag10.xml" ContentType="application/vnd.openxmlformats-officedocument.presentationml.tags+xml"/>
  <Override PartName="/ppt/notesSlides/notesSlide30.xml" ContentType="application/vnd.openxmlformats-officedocument.presentationml.notesSlide+xml"/>
  <Override PartName="/ppt/tags/tag11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ags/tag12.xml" ContentType="application/vnd.openxmlformats-officedocument.presentationml.tags+xml"/>
  <Override PartName="/ppt/notesSlides/notesSlide36.xml" ContentType="application/vnd.openxmlformats-officedocument.presentationml.notesSlide+xml"/>
  <Override PartName="/ppt/tags/tag13.xml" ContentType="application/vnd.openxmlformats-officedocument.presentationml.tags+xml"/>
  <Override PartName="/ppt/notesSlides/notesSlide37.xml" ContentType="application/vnd.openxmlformats-officedocument.presentationml.notesSlide+xml"/>
  <Override PartName="/ppt/tags/tag14.xml" ContentType="application/vnd.openxmlformats-officedocument.presentationml.tags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1"/>
  </p:notesMasterIdLst>
  <p:handoutMasterIdLst>
    <p:handoutMasterId r:id="rId62"/>
  </p:handoutMasterIdLst>
  <p:sldIdLst>
    <p:sldId id="256" r:id="rId2"/>
    <p:sldId id="281" r:id="rId3"/>
    <p:sldId id="282" r:id="rId4"/>
    <p:sldId id="301" r:id="rId5"/>
    <p:sldId id="367" r:id="rId6"/>
    <p:sldId id="368" r:id="rId7"/>
    <p:sldId id="415" r:id="rId8"/>
    <p:sldId id="369" r:id="rId9"/>
    <p:sldId id="370" r:id="rId10"/>
    <p:sldId id="413" r:id="rId11"/>
    <p:sldId id="371" r:id="rId12"/>
    <p:sldId id="373" r:id="rId13"/>
    <p:sldId id="374" r:id="rId14"/>
    <p:sldId id="372" r:id="rId15"/>
    <p:sldId id="376" r:id="rId16"/>
    <p:sldId id="377" r:id="rId17"/>
    <p:sldId id="375" r:id="rId18"/>
    <p:sldId id="380" r:id="rId19"/>
    <p:sldId id="378" r:id="rId20"/>
    <p:sldId id="379" r:id="rId21"/>
    <p:sldId id="345" r:id="rId22"/>
    <p:sldId id="313" r:id="rId23"/>
    <p:sldId id="381" r:id="rId24"/>
    <p:sldId id="382" r:id="rId25"/>
    <p:sldId id="383" r:id="rId26"/>
    <p:sldId id="384" r:id="rId27"/>
    <p:sldId id="386" r:id="rId28"/>
    <p:sldId id="387" r:id="rId29"/>
    <p:sldId id="388" r:id="rId30"/>
    <p:sldId id="389" r:id="rId31"/>
    <p:sldId id="390" r:id="rId32"/>
    <p:sldId id="391" r:id="rId33"/>
    <p:sldId id="393" r:id="rId34"/>
    <p:sldId id="392" r:id="rId35"/>
    <p:sldId id="394" r:id="rId36"/>
    <p:sldId id="395" r:id="rId37"/>
    <p:sldId id="396" r:id="rId38"/>
    <p:sldId id="397" r:id="rId39"/>
    <p:sldId id="398" r:id="rId40"/>
    <p:sldId id="414" r:id="rId41"/>
    <p:sldId id="416" r:id="rId42"/>
    <p:sldId id="399" r:id="rId43"/>
    <p:sldId id="400" r:id="rId44"/>
    <p:sldId id="401" r:id="rId45"/>
    <p:sldId id="402" r:id="rId46"/>
    <p:sldId id="403" r:id="rId47"/>
    <p:sldId id="417" r:id="rId48"/>
    <p:sldId id="404" r:id="rId49"/>
    <p:sldId id="405" r:id="rId50"/>
    <p:sldId id="406" r:id="rId51"/>
    <p:sldId id="407" r:id="rId52"/>
    <p:sldId id="408" r:id="rId53"/>
    <p:sldId id="418" r:id="rId54"/>
    <p:sldId id="409" r:id="rId55"/>
    <p:sldId id="410" r:id="rId56"/>
    <p:sldId id="411" r:id="rId57"/>
    <p:sldId id="412" r:id="rId58"/>
    <p:sldId id="419" r:id="rId59"/>
    <p:sldId id="420" r:id="rId60"/>
  </p:sldIdLst>
  <p:sldSz cx="9144000" cy="6858000" type="screen4x3"/>
  <p:notesSz cx="6858000" cy="9144000"/>
  <p:custDataLst>
    <p:tags r:id="rId6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7" autoAdjust="0"/>
    <p:restoredTop sz="78247" autoAdjust="0"/>
  </p:normalViewPr>
  <p:slideViewPr>
    <p:cSldViewPr showGuides="1">
      <p:cViewPr varScale="1">
        <p:scale>
          <a:sx n="55" d="100"/>
          <a:sy n="55" d="100"/>
        </p:scale>
        <p:origin x="1504" y="40"/>
      </p:cViewPr>
      <p:guideLst>
        <p:guide orient="horz" pos="16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190"/>
    </p:cViewPr>
  </p:sorterViewPr>
  <p:notesViewPr>
    <p:cSldViewPr showGuides="1">
      <p:cViewPr varScale="1">
        <p:scale>
          <a:sx n="78" d="100"/>
          <a:sy n="78" d="100"/>
        </p:scale>
        <p:origin x="-2856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55154-7438-4831-B22F-E91BD9D412C3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B3A1E-25E4-4791-A2E0-7B88226C66F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2343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CD8FA-F00C-4F19-8C91-0E921AE89D18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28C8E-25DA-4184-A7B6-50B476E81FB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99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122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97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6097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50998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GetEnumerator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liefert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zurück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Schnittstelle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IEnumerator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implementiert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9520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GetEnumerator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liefert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zurück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Schnittstelle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IEnumerator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implementiert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8735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IEnumerable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----------------------------------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GetEnumerator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LinkedListEnumerator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----------------------------------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public sealed class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LinkedListEnumerator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IEnumerator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LinkedListEnumerator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this.list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-1;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MoveNext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++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list.Count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-1;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5760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iterator =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list.GetEnumerator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();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iterator.MoveNext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())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Console.WriteLine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iterator.Current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iterator.Reset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();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  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foreach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(string name in list)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Console.WriteLine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(name);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3291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LinkedListEnumerator</a:t>
            </a:r>
            <a:r>
              <a:rPr lang="en-US" sz="12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löschen</a:t>
            </a:r>
            <a:endParaRPr lang="en-US" sz="12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------------------------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IEnumerator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GetEnumerator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()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Node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first;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while (node != null)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{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yield return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node.Item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node =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node.Next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}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12015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3924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Spellchecker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Welche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Eigenschaften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ReadFile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ReadDic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CheckText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Word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Welche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Eigenschaften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IsCorrect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Proposal (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Korrekturvorschlag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…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8808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1839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Spellchecker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Welche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Eigenschaften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ReadFile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ReadDic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CheckText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Word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Welche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Eigenschaften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IsCorrect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Proposal (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Korrekturvorschlag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…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91160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8200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4379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Spelling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Spelling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TextReader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reader.ReadLine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(!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word.StartsWith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("%"))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list.Add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word.ToLower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reader.Close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CheckWord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list.Contains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word.ToLower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IEnumerable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CheckText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text.Split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{ ' ', '.', ',', ':', ';', '\r', '\n' },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StringSplitOptions.RemoveEmptyEntries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yield return new Word(token,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list.Contains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token.ToLower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-------------------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sealed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Word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IsCorrect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get; internal set;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internal Word(string word,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isCorrect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this.word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IsCorrect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isCorrect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override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5124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Hilfe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zeigen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Console.In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TextReader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StreamReader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von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TextReader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abgeleitet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94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50566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01773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0792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99338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2171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 class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LinkedList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private sealed class Node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public Object Item { get;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public Node   Next { get; set;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private Node first, last;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public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Count { get; private set; }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public void Add(Object item)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Node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newItem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new Node() { Item = item, Next = null };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if(first == null)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   first =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newItem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last =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newItem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else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   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last.Next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newItem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    last =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newItem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Count++;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521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55808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78744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91203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: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IEnumerable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T[]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Count { get; private set;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items = new T[length == 0 ? 4 : length];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Add(T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[Count] = item;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// Überprüfen, ob noch Platz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&gt;= Count + 1)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items.Length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* 2;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Array.Resize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newLength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    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66272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Array.Copy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(items, index + 1, items, index, Count - (index + 1));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Count--;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[Count]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default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Remove(T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nn-N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for(int i = 0; i &lt; Count; i++)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Clear()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T[4];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Count = 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IEnumerable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GetEnumerator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nn-N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for(int i = 0; i &lt; Count; i++)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yield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IEnumerable.GetEnumerator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IEnumerable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&lt;T&gt;)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GetEnumerator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override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 = "";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nn-N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for(int i = 0; i &lt; Count; i++)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s +=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[i].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+ " -&gt; ";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s += "Count: " +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Count.ToString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5685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298592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zu 12) Methode </a:t>
            </a:r>
            <a:r>
              <a:rPr lang="de-DE" dirty="0" err="1" smtClean="0"/>
              <a:t>grow</a:t>
            </a:r>
            <a:r>
              <a:rPr lang="de-DE" dirty="0" smtClean="0"/>
              <a:t> umbenennen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growAndShrink</a:t>
            </a:r>
            <a:r>
              <a:rPr lang="de-DE" baseline="0" dirty="0" smtClean="0"/>
              <a:t> und auch bei </a:t>
            </a:r>
            <a:r>
              <a:rPr lang="de-DE" baseline="0" dirty="0" err="1" smtClean="0"/>
              <a:t>RemoveAt</a:t>
            </a:r>
            <a:r>
              <a:rPr lang="de-DE" baseline="0" dirty="0" smtClean="0"/>
              <a:t> aufrufen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23965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zu 12) Methode </a:t>
            </a:r>
            <a:r>
              <a:rPr lang="de-DE" dirty="0" err="1" smtClean="0"/>
              <a:t>grow</a:t>
            </a:r>
            <a:r>
              <a:rPr lang="de-DE" dirty="0" smtClean="0"/>
              <a:t> umbenennen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growAndShrink</a:t>
            </a:r>
            <a:r>
              <a:rPr lang="de-DE" baseline="0" dirty="0" smtClean="0"/>
              <a:t> und auch bei </a:t>
            </a:r>
            <a:r>
              <a:rPr lang="de-DE" baseline="0" dirty="0" err="1" smtClean="0"/>
              <a:t>RemoveAt</a:t>
            </a:r>
            <a:r>
              <a:rPr lang="de-DE" baseline="0" smtClean="0"/>
              <a:t> aufrufen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156263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37004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java.util.Iterator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implements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Iterable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private final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T item;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	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 item) 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this.item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item;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this.next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last;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 item)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newItem.setItem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newItem.setNext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(null);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null)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last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last.setNext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last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++;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boolean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 item)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find(item);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findPrevious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(item);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// aus Mitte oder Ende entfernen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previousNode.setNext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node.getNext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last)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last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// ersten entfernen,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null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node.getNext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if (first == null) //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leer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last = null;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null; // durch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Garbage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Collector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entfernen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count--;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boolean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 item)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find(item) != null;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findByIndex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public void set(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index, T item)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findByIndex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(item);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find(T item)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node.getItem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node.getNext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null;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findPrevious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 item)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null;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node.getItem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().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node.getNext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null;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findByIndex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IndexOutOfBoundsException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= 0;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(i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node.getNext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i++;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null;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----------</a:t>
            </a:r>
          </a:p>
          <a:p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LinkedListEnumerator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------------	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class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LinkedListEnumerator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implements Iterator&lt;T&gt;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T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LinkedListEnumerator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&lt;T&gt;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this.list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-1;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boolean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++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list.count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list.get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       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	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-1;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7742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Für das Löschen wird direktes</a:t>
            </a:r>
            <a:r>
              <a:rPr lang="de-DE" baseline="0" dirty="0" smtClean="0"/>
              <a:t> Suchen/Zurückliefern eines Knotens benötigt </a:t>
            </a:r>
            <a:r>
              <a:rPr lang="de-DE" baseline="0" dirty="0" smtClean="0">
                <a:sym typeface="Wingdings" panose="05000000000000000000" pitchFamily="2" charset="2"/>
              </a:rPr>
              <a:t> private find-Methode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find(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node.Item.Equals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(item))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null;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96926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4282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Code</a:t>
            </a:r>
            <a:r>
              <a:rPr lang="de-DE" baseline="0" dirty="0" smtClean="0"/>
              <a:t> in VS testen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644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Remove(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item)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find(item);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findPrevious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(item);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// aus Mitte oder Ende entfernen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previousNode.Next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last)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last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// ersten entfernen,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== null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if (first == null) //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leer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last = null;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Count--;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820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wird</a:t>
            </a:r>
            <a:r>
              <a:rPr lang="de-DE" baseline="0" dirty="0" smtClean="0"/>
              <a:t> das erste Element gelöscht, muss find nicht durchlaufen werden (ein linearer Durchlauf weniger)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208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FindByIndex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&gt;= Count)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IndexOutOfRangeException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= 0;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!= null)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(i ==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node.Item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node.Next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i++;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return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null;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076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Code</a:t>
            </a:r>
            <a:r>
              <a:rPr lang="de-DE" baseline="0" dirty="0" smtClean="0"/>
              <a:t> in VS testen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507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305972" y="330590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Textfeld 6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extfeld 7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</p:sldLayoutIdLst>
  <p:transition spd="slow">
    <p:push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Visio-Zeichnung4.vsdx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Visio-Zeichnung1.vsdx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Visio-Zeichnung5.vsdx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4.wmf"/><Relationship Id="rId4" Type="http://schemas.openxmlformats.org/officeDocument/2006/relationships/package" Target="../embeddings/Microsoft_Visio-Zeichnung6.vsdx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Visio-Zeichnung7.vsdx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1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Visio-Zeichnung8.vsdx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7.emf"/><Relationship Id="rId5" Type="http://schemas.openxmlformats.org/officeDocument/2006/relationships/package" Target="../embeddings/Microsoft_Visio-Zeichnung9.vsdx"/><Relationship Id="rId4" Type="http://schemas.openxmlformats.org/officeDocument/2006/relationships/oleObject" Target="../embeddings/oleObject9.bin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1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1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1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Daten\FH%20Flensburg\Vorlesungen\WINFB\Algorithmen%20und%20Datenstrukturen%20(WI-PF4.1)\Screencasts\Eclipse%20(LinkedList).wmv" TargetMode="External"/><Relationship Id="rId1" Type="http://schemas.microsoft.com/office/2007/relationships/media" Target="file:///C:\Daten\FH%20Flensburg\Vorlesungen\WINFB\Algorithmen%20und%20Datenstrukturen%20(WI-PF4.1)\Screencasts\Eclipse%20(LinkedList).wmv" TargetMode="External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Visio-Zeichnung2.vsd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Visio-Zeichnung3.vs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57158" y="2276872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2800" b="1" dirty="0" smtClean="0"/>
              <a:t>Algorithmen und Datenstrukturen</a:t>
            </a:r>
            <a:endParaRPr lang="de-DE" sz="28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14"/>
          <a:stretch/>
        </p:blipFill>
        <p:spPr bwMode="auto">
          <a:xfrm>
            <a:off x="-36512" y="-27384"/>
            <a:ext cx="9180512" cy="164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56028" y="4581128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Prof. </a:t>
            </a:r>
            <a:r>
              <a:rPr lang="de-DE" smtClean="0"/>
              <a:t>Dr. Sönke </a:t>
            </a:r>
            <a:r>
              <a:rPr lang="de-DE" dirty="0" err="1" smtClean="0"/>
              <a:t>Cordts</a:t>
            </a:r>
            <a:endParaRPr lang="de-DE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460"/>
    </mc:Choice>
    <mc:Fallback xmlns="">
      <p:transition advTm="946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Implementierung über verkettete Liste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971600" y="1673423"/>
          <a:ext cx="6558802" cy="3123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8" name="Visio" r:id="rId4" imgW="5600613" imgH="2674819" progId="Visio.Drawing.15">
                  <p:embed/>
                </p:oleObj>
              </mc:Choice>
              <mc:Fallback>
                <p:oleObj name="Visio" r:id="rId4" imgW="5600613" imgH="2674819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673423"/>
                        <a:ext cx="6558802" cy="31237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/>
        </p:nvSpPr>
        <p:spPr>
          <a:xfrm>
            <a:off x="376284" y="4581128"/>
            <a:ext cx="8640960" cy="2010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>
              <a:spcBef>
                <a:spcPts val="4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Node </a:t>
            </a:r>
            <a:r>
              <a:rPr lang="en-US" dirty="0" err="1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curr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= first;</a:t>
            </a:r>
          </a:p>
          <a:p>
            <a:pPr marL="180340">
              <a:spcBef>
                <a:spcPts val="4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while(</a:t>
            </a:r>
            <a:r>
              <a:rPr lang="en-US" dirty="0" err="1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curr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!= null)</a:t>
            </a:r>
          </a:p>
          <a:p>
            <a:pPr marL="180340">
              <a:spcBef>
                <a:spcPts val="4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{</a:t>
            </a:r>
          </a:p>
          <a:p>
            <a:pPr marL="180340">
              <a:spcBef>
                <a:spcPts val="40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dirty="0" err="1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Console.WriteLine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curr.Item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</a:p>
          <a:p>
            <a:pPr marL="180340">
              <a:spcBef>
                <a:spcPts val="4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dirty="0" err="1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curr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en-US" dirty="0" err="1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curr.Next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spcBef>
                <a:spcPts val="4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de-DE" dirty="0">
              <a:solidFill>
                <a:srgbClr val="000000"/>
              </a:solidFill>
              <a:effectLst/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88218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83568" y="1273349"/>
            <a:ext cx="7722864" cy="345179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Automatisches Erzeugen eines privaten Feldes für ein Property.</a:t>
            </a: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public 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sealed class Node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public Object Item     // auto-implemented Property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{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14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get; set;</a:t>
            </a:r>
            <a:endParaRPr lang="de-DE" sz="14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}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public 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Next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{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14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get; set;</a:t>
            </a:r>
            <a:endParaRPr lang="de-DE" sz="14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}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683568" y="688144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/>
              <a:t>auto-</a:t>
            </a:r>
            <a:r>
              <a:rPr lang="de-DE" sz="2000" dirty="0" err="1"/>
              <a:t>implemented</a:t>
            </a:r>
            <a:r>
              <a:rPr lang="de-DE" sz="2000" dirty="0"/>
              <a:t> </a:t>
            </a:r>
            <a:r>
              <a:rPr lang="de-DE" sz="2000" dirty="0" smtClean="0"/>
              <a:t>/ </a:t>
            </a:r>
            <a:r>
              <a:rPr lang="de-DE" sz="2000" dirty="0" err="1" smtClean="0"/>
              <a:t>anonymous</a:t>
            </a:r>
            <a:r>
              <a:rPr lang="de-DE" sz="2000" dirty="0" smtClean="0"/>
              <a:t> Property</a:t>
            </a:r>
            <a:endParaRPr lang="de-DE" sz="2000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87910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683568" y="1273349"/>
            <a:ext cx="7722864" cy="172360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dirty="0" err="1" smtClean="0">
                <a:solidFill>
                  <a:schemeClr val="tx1"/>
                </a:solidFill>
              </a:rPr>
              <a:t>var</a:t>
            </a:r>
            <a:r>
              <a:rPr lang="de-DE" dirty="0" smtClean="0">
                <a:solidFill>
                  <a:schemeClr val="tx1"/>
                </a:solidFill>
              </a:rPr>
              <a:t> zur Deklaration von Variablen, deren Datentyp durch die erste Zuweisung festgelegt wird.</a:t>
            </a:r>
          </a:p>
          <a:p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 = 1;</a:t>
            </a:r>
          </a:p>
          <a:p>
            <a:r>
              <a:rPr lang="de-DE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 = "</a:t>
            </a:r>
            <a:r>
              <a:rPr lang="de-DE" sz="14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Hello</a:t>
            </a:r>
            <a:r>
              <a:rPr lang="de-DE" sz="14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World"; // Compilerfehler</a:t>
            </a:r>
          </a:p>
          <a:p>
            <a:endParaRPr lang="de-D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683568" y="688144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 smtClean="0"/>
              <a:t>impliziter Datentyp</a:t>
            </a:r>
            <a:endParaRPr lang="de-DE" sz="2000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43465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33843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Welche Methoden/Eigenschaften sollen implementiert werden?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void Add(Object item)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Contains(Object item)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Remove(Object item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FindByIndex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index)</a:t>
            </a:r>
          </a:p>
          <a:p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Count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32537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33843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Add-Methode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 Add(Object item)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de-DE" dirty="0" smtClean="0">
              <a:solidFill>
                <a:schemeClr val="tx1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dirty="0" smtClean="0">
                <a:solidFill>
                  <a:schemeClr val="tx1"/>
                </a:solidFill>
              </a:rPr>
              <a:t>Neuen </a:t>
            </a:r>
            <a:r>
              <a:rPr lang="de-DE" dirty="0">
                <a:solidFill>
                  <a:schemeClr val="tx1"/>
                </a:solidFill>
              </a:rPr>
              <a:t>Knoten instanziieren</a:t>
            </a:r>
          </a:p>
          <a:p>
            <a:pPr marL="342900" lvl="0" indent="-3429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Überprüfen, ob es sich um den ersten Knoten handelt</a:t>
            </a:r>
          </a:p>
          <a:p>
            <a:pPr marL="342900" lvl="0" indent="-3429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Ermitteln des letzten Knotens in der Liste</a:t>
            </a:r>
          </a:p>
          <a:p>
            <a:pPr marL="342900" lvl="0" indent="-3429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Next-Eigenschaft des letzten Knotens auf neuen Knoten setzen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22188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33843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</a:t>
            </a:r>
            <a:r>
              <a:rPr lang="de-DE" sz="2000" b="1" dirty="0" err="1" smtClean="0">
                <a:solidFill>
                  <a:schemeClr val="tx1"/>
                </a:solidFill>
              </a:rPr>
              <a:t>Contains</a:t>
            </a:r>
            <a:r>
              <a:rPr lang="de-DE" sz="2000" b="1" dirty="0" smtClean="0">
                <a:solidFill>
                  <a:schemeClr val="tx1"/>
                </a:solidFill>
              </a:rPr>
              <a:t>-Methode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Contains(Object item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find(item) != null;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15815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83568" y="1273349"/>
            <a:ext cx="7722864" cy="496396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Unterscheidung zwischen Wert- und </a:t>
            </a:r>
            <a:r>
              <a:rPr lang="de-DE" dirty="0" smtClean="0">
                <a:solidFill>
                  <a:schemeClr val="tx1"/>
                </a:solidFill>
              </a:rPr>
              <a:t>Verweisgleichheit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Beispiel: 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p() { z = 1 };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y =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p() { z = 1 };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z = x;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Object.ReferenceEquals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(x, y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 //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Object.Equals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(x, y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       //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Equals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überschreiben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Object.ReferenceEquals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(x, z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 //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Object.Equals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(x, z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          //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683568" y="688144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2000" b="1" dirty="0" smtClean="0"/>
          </a:p>
          <a:p>
            <a:r>
              <a:rPr lang="de-DE" sz="2000" b="1" dirty="0" smtClean="0"/>
              <a:t>Exkurs 	</a:t>
            </a:r>
            <a:r>
              <a:rPr lang="de-DE" sz="2000" dirty="0" err="1"/>
              <a:t>Equals</a:t>
            </a:r>
            <a:r>
              <a:rPr lang="de-DE" sz="2000" dirty="0"/>
              <a:t>,  </a:t>
            </a:r>
            <a:r>
              <a:rPr lang="de-DE" sz="2000" dirty="0" err="1"/>
              <a:t>ReferenceEquals</a:t>
            </a:r>
            <a:r>
              <a:rPr lang="de-DE" sz="2000" dirty="0"/>
              <a:t> und </a:t>
            </a:r>
            <a:r>
              <a:rPr lang="de-DE" sz="2000" dirty="0" smtClean="0"/>
              <a:t>==</a:t>
            </a:r>
            <a:endParaRPr lang="de-DE" sz="2000" dirty="0"/>
          </a:p>
          <a:p>
            <a:endParaRPr lang="de-DE" sz="20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80418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33843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Remove-Methode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Remove(Object item)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9554" y="1851187"/>
            <a:ext cx="4968552" cy="15673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3834" y="5002791"/>
            <a:ext cx="4934272" cy="15565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6985" y="3429006"/>
            <a:ext cx="4955764" cy="15633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52925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/>
            </a:pPr>
            <a:r>
              <a:rPr lang="de-DE" sz="1600" dirty="0" smtClean="0"/>
              <a:t>Ändern Sie den Quellcode zu Remove so, dass der </a:t>
            </a:r>
            <a:br>
              <a:rPr lang="de-DE" sz="1600" dirty="0" smtClean="0"/>
            </a:br>
            <a:r>
              <a:rPr lang="de-DE" sz="1600" dirty="0" err="1" smtClean="0"/>
              <a:t>previousNode</a:t>
            </a:r>
            <a:r>
              <a:rPr lang="de-DE" sz="1600" dirty="0" smtClean="0"/>
              <a:t> nur ermittelt wird, wenn das zu löschende </a:t>
            </a:r>
            <a:br>
              <a:rPr lang="de-DE" sz="1600" dirty="0" smtClean="0"/>
            </a:br>
            <a:r>
              <a:rPr lang="de-DE" sz="1600" dirty="0" smtClean="0"/>
              <a:t>Element nicht das erste ist!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Welchen Vorteil bringt die Änderung?</a:t>
            </a:r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30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33843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Find-Methode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FindByIndex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index)</a:t>
            </a:r>
          </a:p>
          <a:p>
            <a:pPr lvl="0"/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7405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532993"/>
            <a:ext cx="70009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Einführung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AutoNum type="arabicPeriod"/>
            </a:pPr>
            <a:r>
              <a:rPr lang="de-DE" sz="2400" dirty="0" smtClean="0"/>
              <a:t>Datenstrukturen</a:t>
            </a:r>
          </a:p>
          <a:p>
            <a:pPr lvl="1"/>
            <a:r>
              <a:rPr lang="de-DE" sz="2400" dirty="0" smtClean="0"/>
              <a:t>3.1 List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3.2 Stack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3.3 Queue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3.4 Hashtabellen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3.5 Binary </a:t>
            </a:r>
            <a:r>
              <a:rPr lang="de-DE" sz="2400" dirty="0" err="1" smtClean="0">
                <a:solidFill>
                  <a:schemeClr val="bg1">
                    <a:lumMod val="75000"/>
                  </a:schemeClr>
                </a:solidFill>
              </a:rPr>
              <a:t>Tree</a:t>
            </a:r>
            <a:endParaRPr lang="de-DE" sz="24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de-DE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Algorithmen</a:t>
            </a: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.1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Binäre Suche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.2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Sortieren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smtClean="0">
                <a:solidFill>
                  <a:schemeClr val="bg1">
                    <a:lumMod val="75000"/>
                  </a:schemeClr>
                </a:solidFill>
              </a:rPr>
              <a:t>.3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String-Algorithmen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41999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83568" y="1273349"/>
            <a:ext cx="7722864" cy="496396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Zugriff auf Elemente in einer Klasse über einen Index wie bei einem Array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Deklaration 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public 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 this[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index]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get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…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set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…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683568" y="688144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2000" b="1" dirty="0" smtClean="0"/>
          </a:p>
          <a:p>
            <a:r>
              <a:rPr lang="de-DE" sz="2000" b="1" dirty="0" smtClean="0"/>
              <a:t>Exkurs 	</a:t>
            </a:r>
            <a:r>
              <a:rPr lang="de-DE" sz="2000" dirty="0" err="1" smtClean="0"/>
              <a:t>Indexer</a:t>
            </a:r>
            <a:endParaRPr lang="de-DE" sz="2000" dirty="0"/>
          </a:p>
          <a:p>
            <a:endParaRPr lang="de-DE" sz="20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39359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2310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de-DE" sz="1600" dirty="0" smtClean="0"/>
              <a:t>Erstellen Sie in der bisher erzeugten Klasse </a:t>
            </a:r>
            <a:r>
              <a:rPr lang="de-DE" sz="1600" dirty="0" err="1" smtClean="0"/>
              <a:t>LinkedList</a:t>
            </a:r>
            <a:r>
              <a:rPr lang="de-DE" sz="1600" dirty="0" smtClean="0"/>
              <a:t> einen </a:t>
            </a:r>
            <a:br>
              <a:rPr lang="de-DE" sz="1600" dirty="0" smtClean="0"/>
            </a:br>
            <a:r>
              <a:rPr lang="de-DE" sz="1600" dirty="0" smtClean="0"/>
              <a:t>Index zum Zugriff auf einzelne Werte. Setzen Sie dazu den </a:t>
            </a:r>
            <a:br>
              <a:rPr lang="de-DE" sz="1600" dirty="0" smtClean="0"/>
            </a:br>
            <a:r>
              <a:rPr lang="de-DE" sz="1600" dirty="0" err="1" smtClean="0"/>
              <a:t>Zugriffmodifizierer</a:t>
            </a:r>
            <a:r>
              <a:rPr lang="de-DE" sz="1600" dirty="0" smtClean="0"/>
              <a:t> der Methode </a:t>
            </a:r>
            <a:r>
              <a:rPr lang="de-DE" sz="1600" dirty="0" err="1" smtClean="0"/>
              <a:t>FindByIndex</a:t>
            </a:r>
            <a:r>
              <a:rPr lang="de-DE" sz="1600" dirty="0" smtClean="0"/>
              <a:t> auf private und </a:t>
            </a:r>
            <a:br>
              <a:rPr lang="de-DE" sz="1600" dirty="0" smtClean="0"/>
            </a:br>
            <a:r>
              <a:rPr lang="de-DE" sz="1600" dirty="0" smtClean="0"/>
              <a:t>verwenden diese Methode in der </a:t>
            </a:r>
            <a:r>
              <a:rPr lang="de-DE" sz="1600" dirty="0" err="1" smtClean="0"/>
              <a:t>get</a:t>
            </a:r>
            <a:r>
              <a:rPr lang="de-DE" sz="1600" dirty="0" smtClean="0"/>
              <a:t>- und </a:t>
            </a:r>
            <a:r>
              <a:rPr lang="de-DE" sz="1600" dirty="0" err="1" smtClean="0"/>
              <a:t>set</a:t>
            </a:r>
            <a:r>
              <a:rPr lang="de-DE" sz="1600" dirty="0" smtClean="0"/>
              <a:t>-Methode des </a:t>
            </a:r>
            <a:r>
              <a:rPr lang="de-DE" sz="1600" dirty="0" err="1" smtClean="0"/>
              <a:t>Indexer</a:t>
            </a:r>
            <a:r>
              <a:rPr lang="de-DE" sz="1600" dirty="0" smtClean="0"/>
              <a:t>.</a:t>
            </a:r>
            <a:br>
              <a:rPr lang="de-DE" sz="1600" dirty="0" smtClean="0"/>
            </a:br>
            <a:endParaRPr lang="de-DE" sz="1600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de-DE" sz="1600" dirty="0" smtClean="0"/>
              <a:t>Schreiben Sie ein Programm zum Testen der bisher erstellten Methoden der Klasse </a:t>
            </a:r>
            <a:r>
              <a:rPr lang="de-DE" sz="1600" dirty="0" err="1" smtClean="0"/>
              <a:t>LinkedList</a:t>
            </a:r>
            <a:r>
              <a:rPr lang="de-DE" sz="1600" dirty="0" smtClean="0"/>
              <a:t>. Fügen Sie zunächst 10 Datensätze ein und geben Sie diese danach in einer </a:t>
            </a:r>
            <a:r>
              <a:rPr lang="de-DE" sz="1600" dirty="0" err="1" smtClean="0"/>
              <a:t>for</a:t>
            </a:r>
            <a:r>
              <a:rPr lang="de-DE" sz="1600" dirty="0" smtClean="0"/>
              <a:t>-Schleife wieder aus.</a:t>
            </a:r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740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</a:t>
            </a:r>
            <a:r>
              <a:rPr lang="de-DE" sz="2000" b="1" dirty="0" err="1" smtClean="0">
                <a:solidFill>
                  <a:schemeClr val="tx1"/>
                </a:solidFill>
              </a:rPr>
              <a:t>Iterator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list = new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LinkedList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list.Add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("Muster");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list.Add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("Müller");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list.Add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("Schmidt");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list.Add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("Schulze");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list.Count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Console.WriteLine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(list[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]);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Console.WriteLine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(name);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45937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</a:t>
            </a:r>
            <a:r>
              <a:rPr lang="de-DE" sz="2000" b="1" dirty="0" err="1" smtClean="0">
                <a:solidFill>
                  <a:schemeClr val="tx1"/>
                </a:solidFill>
              </a:rPr>
              <a:t>Iterator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Implementierung der Schnittstellen</a:t>
            </a:r>
            <a:br>
              <a:rPr lang="de-DE" sz="2000" dirty="0" smtClean="0">
                <a:solidFill>
                  <a:schemeClr val="tx1"/>
                </a:solidFill>
              </a:rPr>
            </a:b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>
                <a:solidFill>
                  <a:schemeClr val="tx1"/>
                </a:solidFill>
              </a:rPr>
              <a:t>	</a:t>
            </a:r>
            <a:r>
              <a:rPr lang="de-DE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IEnumerable</a:t>
            </a:r>
            <a:endParaRPr lang="de-DE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	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IEnumerator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IEnumerable.GetEnumerator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de-DE" sz="2000" dirty="0">
                <a:solidFill>
                  <a:schemeClr val="tx1"/>
                </a:solidFill>
              </a:rPr>
              <a:t>        </a:t>
            </a:r>
            <a:endParaRPr lang="de-DE" sz="2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und </a:t>
            </a:r>
          </a:p>
          <a:p>
            <a:pPr>
              <a:spcAft>
                <a:spcPts val="600"/>
              </a:spcAft>
            </a:pPr>
            <a:r>
              <a:rPr 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de-DE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IEnumerator</a:t>
            </a:r>
            <a:endParaRPr lang="de-DE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	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MoveNext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endParaRPr lang="de-DE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	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Reset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endParaRPr lang="de-DE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	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IEnumerator.Current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de-DE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</a:p>
          <a:p>
            <a:pPr>
              <a:spcAft>
                <a:spcPts val="600"/>
              </a:spcAft>
            </a:pPr>
            <a:r>
              <a:rPr 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67844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</a:t>
            </a:r>
            <a:r>
              <a:rPr lang="de-DE" sz="2000" b="1" dirty="0" err="1" smtClean="0">
                <a:solidFill>
                  <a:schemeClr val="tx1"/>
                </a:solidFill>
              </a:rPr>
              <a:t>Iterator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Beispiel</a:t>
            </a:r>
          </a:p>
          <a:p>
            <a:endParaRPr lang="de-DE" sz="2000" dirty="0" smtClean="0">
              <a:solidFill>
                <a:schemeClr val="tx1"/>
              </a:solidFill>
            </a:endParaRPr>
          </a:p>
          <a:p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LinkedList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IEnumerable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IEnumerator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IEnumerable.GetEnumerator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LinkedListEnumerator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de-DE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</a:p>
          <a:p>
            <a:pPr>
              <a:spcAft>
                <a:spcPts val="600"/>
              </a:spcAft>
            </a:pPr>
            <a:r>
              <a:rPr 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4198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</a:t>
            </a:r>
            <a:r>
              <a:rPr lang="de-DE" sz="2000" b="1" dirty="0" err="1" smtClean="0">
                <a:solidFill>
                  <a:schemeClr val="tx1"/>
                </a:solidFill>
              </a:rPr>
              <a:t>Iterator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Beispiel</a:t>
            </a:r>
          </a:p>
          <a:p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LinkedList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IEnumerable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sealed class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LinkedListEnumerator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IEnumerator</a:t>
            </a:r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de-DE" sz="1600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</a:t>
            </a:r>
            <a:endParaRPr lang="de-DE" sz="16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 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 } 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MoveNext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  …</a:t>
            </a: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Reset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  …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	</a:t>
            </a:r>
          </a:p>
          <a:p>
            <a:pPr>
              <a:spcAft>
                <a:spcPts val="600"/>
              </a:spcAft>
            </a:pP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	</a:t>
            </a:r>
          </a:p>
          <a:p>
            <a:pPr>
              <a:spcAft>
                <a:spcPts val="600"/>
              </a:spcAft>
            </a:pP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0616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4"/>
            </a:pPr>
            <a:r>
              <a:rPr lang="de-DE" sz="1600" dirty="0" smtClean="0"/>
              <a:t>Ändern Sie die Aufgabe 3 so ab, dass eine </a:t>
            </a:r>
            <a:r>
              <a:rPr lang="de-DE" sz="1600" dirty="0" err="1" smtClean="0"/>
              <a:t>foreach</a:t>
            </a:r>
            <a:r>
              <a:rPr lang="de-DE" sz="1600" dirty="0" smtClean="0"/>
              <a:t>-Schleife</a:t>
            </a:r>
            <a:br>
              <a:rPr lang="de-DE" sz="1600" dirty="0" smtClean="0"/>
            </a:br>
            <a:r>
              <a:rPr lang="de-DE" sz="1600" dirty="0" smtClean="0"/>
              <a:t>verwendet wird. 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Durchlaufen Sie danach die Elemente noch einmal, indem Sie direkt die </a:t>
            </a:r>
            <a:r>
              <a:rPr lang="de-DE" sz="1600" dirty="0" err="1" smtClean="0"/>
              <a:t>GetEnumerator</a:t>
            </a:r>
            <a:r>
              <a:rPr lang="de-DE" sz="1600" dirty="0" smtClean="0"/>
              <a:t>-Methode aufrufen und die Methoden/Eigenschaften des zurückgegebenen Objekts verwenden.</a:t>
            </a:r>
            <a:br>
              <a:rPr lang="de-DE" sz="1600" dirty="0" smtClean="0"/>
            </a:br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26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</a:t>
            </a:r>
            <a:r>
              <a:rPr lang="de-DE" sz="2000" b="1" dirty="0" err="1" smtClean="0">
                <a:solidFill>
                  <a:schemeClr val="tx1"/>
                </a:solidFill>
              </a:rPr>
              <a:t>Iterator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Über das Schlüsselwort </a:t>
            </a:r>
            <a:r>
              <a:rPr lang="de-DE" sz="2000" b="1" dirty="0" err="1" smtClean="0">
                <a:solidFill>
                  <a:schemeClr val="tx1"/>
                </a:solidFill>
              </a:rPr>
              <a:t>yield</a:t>
            </a:r>
            <a:r>
              <a:rPr lang="de-DE" sz="2000" dirty="0" smtClean="0">
                <a:solidFill>
                  <a:schemeClr val="tx1"/>
                </a:solidFill>
              </a:rPr>
              <a:t> kann eine Methode als </a:t>
            </a:r>
            <a:r>
              <a:rPr lang="de-DE" sz="2000" dirty="0" err="1" smtClean="0">
                <a:solidFill>
                  <a:schemeClr val="tx1"/>
                </a:solidFill>
              </a:rPr>
              <a:t>Iterator</a:t>
            </a:r>
            <a:r>
              <a:rPr lang="de-DE" sz="2000" dirty="0" smtClean="0">
                <a:solidFill>
                  <a:schemeClr val="tx1"/>
                </a:solidFill>
              </a:rPr>
              <a:t> verwendet werden, ohne </a:t>
            </a:r>
            <a:r>
              <a:rPr lang="de-DE" sz="2000" dirty="0" err="1" smtClean="0">
                <a:solidFill>
                  <a:schemeClr val="tx1"/>
                </a:solidFill>
              </a:rPr>
              <a:t>IEnumerator</a:t>
            </a:r>
            <a:r>
              <a:rPr lang="de-DE" sz="2000" dirty="0" smtClean="0">
                <a:solidFill>
                  <a:schemeClr val="tx1"/>
                </a:solidFill>
              </a:rPr>
              <a:t> zu implementieren.</a:t>
            </a: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yield</a:t>
            </a:r>
            <a:r>
              <a:rPr lang="de-DE" sz="2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sz="2000" dirty="0">
                <a:solidFill>
                  <a:schemeClr val="tx1"/>
                </a:solidFill>
              </a:rPr>
              <a:t>	</a:t>
            </a:r>
            <a:r>
              <a:rPr lang="de-DE" sz="2000" dirty="0" smtClean="0">
                <a:solidFill>
                  <a:schemeClr val="tx1"/>
                </a:solidFill>
              </a:rPr>
              <a:t>liefert das nächste Element</a:t>
            </a:r>
          </a:p>
          <a:p>
            <a:pPr>
              <a:spcAft>
                <a:spcPts val="600"/>
              </a:spcAft>
            </a:pPr>
            <a:r>
              <a:rPr lang="de-DE" sz="20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yield</a:t>
            </a:r>
            <a:r>
              <a:rPr lang="de-DE" sz="2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break</a:t>
            </a:r>
            <a:r>
              <a:rPr lang="de-DE" sz="2000" dirty="0" smtClean="0">
                <a:solidFill>
                  <a:schemeClr val="tx1"/>
                </a:solidFill>
              </a:rPr>
              <a:t> 		beendet die Iteration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Beispiel</a:t>
            </a:r>
          </a:p>
          <a:p>
            <a:endParaRPr lang="en-US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(string t in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GetTokenList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("Das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ist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ein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Satz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!"))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Console.WriteLine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(t);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 </a:t>
            </a:r>
            <a:r>
              <a:rPr lang="en-US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IEnumerable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GetTokenList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(string sentence)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(string 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token in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sentence.Split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(new char[] { ' ' })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yield return token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92248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5"/>
            </a:pPr>
            <a:r>
              <a:rPr lang="de-DE" sz="1600" dirty="0" smtClean="0"/>
              <a:t>Implementieren Sie in der Klasse </a:t>
            </a:r>
            <a:r>
              <a:rPr lang="de-DE" sz="1600" dirty="0" err="1" smtClean="0"/>
              <a:t>LinkedList</a:t>
            </a:r>
            <a:r>
              <a:rPr lang="de-DE" sz="1600" dirty="0" smtClean="0"/>
              <a:t> eine Methode</a:t>
            </a:r>
            <a:br>
              <a:rPr lang="de-DE" sz="1600" dirty="0" smtClean="0"/>
            </a:br>
            <a:r>
              <a:rPr lang="de-DE" sz="1600" dirty="0" smtClean="0"/>
              <a:t>Clear, die alle Elemente aus der Liste löscht.</a:t>
            </a:r>
            <a:br>
              <a:rPr lang="de-DE" sz="1600" dirty="0" smtClean="0"/>
            </a:br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233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3568" y="155679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3. Datenstrukturen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39272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Rechtschreibprüfung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15" y="1628800"/>
            <a:ext cx="8019299" cy="227502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55091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Rechtschreibprüfung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Welche Klassen werden benötigt?</a:t>
            </a:r>
            <a:br>
              <a:rPr lang="de-DE" sz="2000" dirty="0" smtClean="0">
                <a:solidFill>
                  <a:schemeClr val="tx1"/>
                </a:solidFill>
              </a:rPr>
            </a:br>
            <a:endParaRPr lang="de-DE" sz="2000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Welche Methoden und Eigenschaften sollen die Klassen enthalten?</a:t>
            </a:r>
            <a:br>
              <a:rPr lang="de-DE" sz="2000" dirty="0" smtClean="0">
                <a:solidFill>
                  <a:schemeClr val="tx1"/>
                </a:solidFill>
              </a:rPr>
            </a:br>
            <a:endParaRPr lang="de-DE" sz="2000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Soll die Rechtschreibklasse von </a:t>
            </a:r>
            <a:r>
              <a:rPr lang="de-DE" sz="2000" dirty="0" err="1" smtClean="0">
                <a:solidFill>
                  <a:schemeClr val="tx1"/>
                </a:solidFill>
              </a:rPr>
              <a:t>LinkedList</a:t>
            </a:r>
            <a:r>
              <a:rPr lang="de-DE" sz="2000" dirty="0" smtClean="0">
                <a:solidFill>
                  <a:schemeClr val="tx1"/>
                </a:solidFill>
              </a:rPr>
              <a:t> abgeleitet werden oder diese als privates Feld enthalten?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426608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83568" y="1273349"/>
            <a:ext cx="7722864" cy="496396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Vererbung nur dann einsetzen, wenn wirkliche </a:t>
            </a:r>
            <a:r>
              <a:rPr lang="de-DE" b="1" dirty="0" smtClean="0">
                <a:solidFill>
                  <a:schemeClr val="tx1"/>
                </a:solidFill>
              </a:rPr>
              <a:t>„ist-ein“</a:t>
            </a:r>
            <a:r>
              <a:rPr lang="de-DE" dirty="0" smtClean="0">
                <a:solidFill>
                  <a:schemeClr val="tx1"/>
                </a:solidFill>
              </a:rPr>
              <a:t>-Beziehung.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Vererbung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	</a:t>
            </a:r>
            <a:r>
              <a:rPr lang="de-DE" dirty="0" smtClean="0">
                <a:solidFill>
                  <a:schemeClr val="tx1"/>
                </a:solidFill>
              </a:rPr>
              <a:t>Gefahr von Implementierungs-Abhängigkeiten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Beispiel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AddRange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(Object[] items)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(object item in items)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Add(item);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683568" y="688144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2000" b="1" dirty="0" smtClean="0"/>
          </a:p>
          <a:p>
            <a:r>
              <a:rPr lang="de-DE" sz="2000" b="1" dirty="0" smtClean="0"/>
              <a:t>Exkurs 	</a:t>
            </a:r>
            <a:r>
              <a:rPr lang="de-DE" sz="2000" dirty="0"/>
              <a:t>Vererbung oder </a:t>
            </a:r>
            <a:r>
              <a:rPr lang="de-DE" sz="2000" dirty="0" smtClean="0"/>
              <a:t>Komposition</a:t>
            </a:r>
            <a:endParaRPr lang="de-DE" sz="2000" dirty="0"/>
          </a:p>
          <a:p>
            <a:endParaRPr lang="de-DE" sz="20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425871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83568" y="1273349"/>
            <a:ext cx="7722864" cy="496396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Beispiel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StringList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LinkedList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MyCount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internal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}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override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Add(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item)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MyCount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base.Add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(item);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override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AddRange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MyCount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objects.Length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base.AddRange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objects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683568" y="688144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2000" b="1" dirty="0" smtClean="0"/>
          </a:p>
          <a:p>
            <a:r>
              <a:rPr lang="de-DE" sz="2000" b="1" dirty="0" smtClean="0"/>
              <a:t>Exkurs 	</a:t>
            </a:r>
            <a:r>
              <a:rPr lang="de-DE" sz="2000" dirty="0"/>
              <a:t>Vererbung oder </a:t>
            </a:r>
            <a:r>
              <a:rPr lang="de-DE" sz="2000" dirty="0" smtClean="0"/>
              <a:t>Komposition</a:t>
            </a:r>
            <a:endParaRPr lang="de-DE" sz="2000" dirty="0"/>
          </a:p>
          <a:p>
            <a:endParaRPr lang="de-DE" sz="20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57933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83568" y="1273349"/>
            <a:ext cx="7722864" cy="496396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Beispiel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Main(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StringList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list.AddRange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endParaRPr lang="de-DE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{ 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"Element 1", </a:t>
            </a:r>
            <a:endParaRPr lang="de-DE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"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Element 2" });</a:t>
            </a:r>
          </a:p>
          <a:p>
            <a:endParaRPr lang="de-DE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Console.WriteLine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string.Format</a:t>
            </a:r>
            <a:endParaRPr lang="de-DE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("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{0} &lt;&gt;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MyCount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{1}", </a:t>
            </a:r>
            <a:endParaRPr lang="de-DE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list.Count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// -&gt; 2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list.MyCount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));		// -&gt; 4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de-DE" dirty="0" smtClean="0">
              <a:solidFill>
                <a:schemeClr val="tx1"/>
              </a:solidFill>
            </a:endParaRPr>
          </a:p>
          <a:p>
            <a:pPr>
              <a:tabLst>
                <a:tab pos="1349375" algn="l"/>
              </a:tabLst>
            </a:pPr>
            <a:r>
              <a:rPr lang="de-DE" b="1" dirty="0" smtClean="0">
                <a:solidFill>
                  <a:schemeClr val="tx1"/>
                </a:solidFill>
              </a:rPr>
              <a:t>Problem</a:t>
            </a:r>
            <a:r>
              <a:rPr lang="de-DE" dirty="0" smtClean="0">
                <a:solidFill>
                  <a:schemeClr val="tx1"/>
                </a:solidFill>
              </a:rPr>
              <a:t>:	</a:t>
            </a:r>
            <a:r>
              <a:rPr lang="de-DE" dirty="0" err="1" smtClean="0">
                <a:solidFill>
                  <a:schemeClr val="tx1"/>
                </a:solidFill>
              </a:rPr>
              <a:t>StringList.AddRange</a:t>
            </a:r>
            <a:r>
              <a:rPr lang="de-DE" dirty="0" smtClean="0">
                <a:solidFill>
                  <a:schemeClr val="tx1"/>
                </a:solidFill>
              </a:rPr>
              <a:t> erhöht </a:t>
            </a:r>
            <a:r>
              <a:rPr lang="de-DE" dirty="0" err="1" smtClean="0">
                <a:solidFill>
                  <a:schemeClr val="tx1"/>
                </a:solidFill>
              </a:rPr>
              <a:t>MyCount</a:t>
            </a:r>
            <a:endParaRPr lang="de-DE" dirty="0">
              <a:solidFill>
                <a:schemeClr val="tx1"/>
              </a:solidFill>
            </a:endParaRPr>
          </a:p>
          <a:p>
            <a:pPr lvl="1">
              <a:tabLst>
                <a:tab pos="1349375" algn="l"/>
              </a:tabLst>
            </a:pPr>
            <a:r>
              <a:rPr lang="de-DE" dirty="0" smtClean="0">
                <a:solidFill>
                  <a:schemeClr val="tx1"/>
                </a:solidFill>
              </a:rPr>
              <a:t>	</a:t>
            </a:r>
            <a:r>
              <a:rPr lang="de-DE" dirty="0" err="1" smtClean="0">
                <a:solidFill>
                  <a:schemeClr val="tx1"/>
                </a:solidFill>
              </a:rPr>
              <a:t>LinkedList.AddRange</a:t>
            </a:r>
            <a:r>
              <a:rPr lang="de-DE" dirty="0" smtClean="0">
                <a:solidFill>
                  <a:schemeClr val="tx1"/>
                </a:solidFill>
              </a:rPr>
              <a:t> ruft die überschriebene </a:t>
            </a:r>
          </a:p>
          <a:p>
            <a:pPr lvl="1">
              <a:tabLst>
                <a:tab pos="1349375" algn="l"/>
              </a:tabLst>
            </a:pPr>
            <a:r>
              <a:rPr lang="de-DE" dirty="0">
                <a:solidFill>
                  <a:schemeClr val="tx1"/>
                </a:solidFill>
              </a:rPr>
              <a:t>	</a:t>
            </a:r>
            <a:r>
              <a:rPr lang="de-DE" dirty="0" smtClean="0">
                <a:solidFill>
                  <a:schemeClr val="tx1"/>
                </a:solidFill>
              </a:rPr>
              <a:t>Methode Add auf, die erneut </a:t>
            </a:r>
            <a:r>
              <a:rPr lang="de-DE" dirty="0" err="1" smtClean="0">
                <a:solidFill>
                  <a:schemeClr val="tx1"/>
                </a:solidFill>
              </a:rPr>
              <a:t>MyCount</a:t>
            </a:r>
            <a:r>
              <a:rPr lang="de-DE" dirty="0" smtClean="0">
                <a:solidFill>
                  <a:schemeClr val="tx1"/>
                </a:solidFill>
              </a:rPr>
              <a:t> erhöht</a:t>
            </a:r>
            <a:endParaRPr lang="de-DE" dirty="0">
              <a:solidFill>
                <a:schemeClr val="tx1"/>
              </a:solidFill>
            </a:endParaRPr>
          </a:p>
          <a:p>
            <a:pPr>
              <a:tabLst>
                <a:tab pos="1349375" algn="l"/>
              </a:tabLst>
            </a:pP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683568" y="688144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2000" b="1" dirty="0" smtClean="0"/>
          </a:p>
          <a:p>
            <a:r>
              <a:rPr lang="de-DE" sz="2000" b="1" dirty="0" smtClean="0"/>
              <a:t>Exkurs 	</a:t>
            </a:r>
            <a:r>
              <a:rPr lang="de-DE" sz="2000" dirty="0"/>
              <a:t>Vererbung oder </a:t>
            </a:r>
            <a:r>
              <a:rPr lang="de-DE" sz="2000" dirty="0" smtClean="0"/>
              <a:t>Komposition</a:t>
            </a:r>
            <a:endParaRPr lang="de-DE" sz="2000" dirty="0"/>
          </a:p>
          <a:p>
            <a:endParaRPr lang="de-DE" sz="2000" b="1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89468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8136904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	Rechtschreibprüfung</a:t>
            </a:r>
          </a:p>
          <a:p>
            <a:endParaRPr lang="de-DE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Main(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spelling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Spelling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Console.In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File.ReadAllText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[0],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Encoding.Default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Spelling.Word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word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spelling.CheckText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(!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word.IsCorrect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Console.ForegroundColor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ConsoleColor.Red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Console.Write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word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" ");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Console.ForegroundColor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ConsoleColor.White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93728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913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548680"/>
            <a:ext cx="8136904" cy="59046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Typsicherheit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Problem: </a:t>
            </a:r>
            <a:r>
              <a:rPr lang="de-DE" sz="2000" dirty="0" smtClean="0">
                <a:solidFill>
                  <a:schemeClr val="tx1"/>
                </a:solidFill>
              </a:rPr>
              <a:t>Daten werden als </a:t>
            </a:r>
            <a:r>
              <a:rPr lang="de-DE" sz="20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</a:t>
            </a:r>
            <a:r>
              <a:rPr lang="de-DE" sz="2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2000" dirty="0" smtClean="0">
                <a:solidFill>
                  <a:schemeClr val="tx1"/>
                </a:solidFill>
              </a:rPr>
              <a:t>gespeichert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de-DE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keine Typsicherheit</a:t>
            </a:r>
            <a:br>
              <a:rPr lang="de-DE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es können unterschiedliche Datentypen in einer Liste gespeichert werden (Casting)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à"/>
            </a:pPr>
            <a:endParaRPr lang="de-DE" sz="20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Beispiel</a:t>
            </a:r>
          </a:p>
          <a:p>
            <a:endParaRPr lang="en-US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LinkedList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 = new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LinkedList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Person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person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list.Add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 Person() 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{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FirstName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"Hans", 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</a:t>
            </a:r>
            <a:r>
              <a:rPr lang="en-US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LastName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"Muster" 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};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    );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person = </a:t>
            </a:r>
            <a:r>
              <a:rPr lang="en-US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(Person)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list[0];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88525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548680"/>
            <a:ext cx="8136904" cy="5616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Typsicherheit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Lösung</a:t>
            </a:r>
            <a:r>
              <a:rPr lang="de-DE" sz="2000" dirty="0" smtClean="0">
                <a:solidFill>
                  <a:schemeClr val="tx1"/>
                </a:solidFill>
              </a:rPr>
              <a:t>: Verwendung generischer Typen (</a:t>
            </a:r>
            <a:r>
              <a:rPr lang="de-DE" sz="2000" dirty="0" err="1" smtClean="0">
                <a:solidFill>
                  <a:schemeClr val="tx1"/>
                </a:solidFill>
              </a:rPr>
              <a:t>Generics</a:t>
            </a:r>
            <a:r>
              <a:rPr lang="de-DE" sz="2000" dirty="0" smtClean="0">
                <a:solidFill>
                  <a:schemeClr val="tx1"/>
                </a:solidFill>
              </a:rPr>
              <a:t>)</a:t>
            </a:r>
            <a:endParaRPr lang="de-DE" sz="2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Bezeichner für generischen Typ wird in spitzen Klammern hinter den Klassennamen gesetzt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Beispiel</a:t>
            </a:r>
          </a:p>
          <a:p>
            <a:endParaRPr lang="de-DE" sz="16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r>
              <a:rPr lang="de-DE" sz="16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public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class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LinkedList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&lt;T&gt;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: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IEnumerable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&lt;T&gt;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   private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sealed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class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Node</a:t>
            </a:r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   {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Item {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get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;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set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; }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   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Node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Next {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get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;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set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; }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   }</a:t>
            </a:r>
          </a:p>
          <a:p>
            <a:endParaRPr lang="de-DE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  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public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void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Add(</a:t>
            </a:r>
            <a:r>
              <a:rPr lang="de-DE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T</a:t>
            </a:r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item)</a:t>
            </a:r>
          </a:p>
          <a:p>
            <a:r>
              <a:rPr lang="de-D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   </a:t>
            </a:r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{</a:t>
            </a:r>
          </a:p>
          <a:p>
            <a:r>
              <a:rPr lang="de-DE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…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69193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6"/>
            </a:pPr>
            <a:r>
              <a:rPr lang="de-DE" sz="1600" dirty="0" smtClean="0"/>
              <a:t>Ändern Sie die </a:t>
            </a:r>
            <a:r>
              <a:rPr lang="de-DE" sz="1600" dirty="0" err="1" smtClean="0"/>
              <a:t>LinkedList</a:t>
            </a:r>
            <a:r>
              <a:rPr lang="de-DE" sz="1600" dirty="0" smtClean="0"/>
              <a:t>-Klasse so, dass generische Typen </a:t>
            </a:r>
            <a:br>
              <a:rPr lang="de-DE" sz="1600" dirty="0" smtClean="0"/>
            </a:br>
            <a:r>
              <a:rPr lang="de-DE" sz="1600" dirty="0" smtClean="0"/>
              <a:t>verwendet werden können.</a:t>
            </a:r>
            <a:br>
              <a:rPr lang="de-DE" sz="1600" dirty="0" smtClean="0"/>
            </a:br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745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 Datenstrukturen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1656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Array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Ablegen mehrerer Datenobjekte vom gleichen Typ.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Schneller direkter Zugriff über numerischen Index.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339752" y="414908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1563737"/>
              </p:ext>
            </p:extLst>
          </p:nvPr>
        </p:nvGraphicFramePr>
        <p:xfrm>
          <a:off x="1763688" y="2641465"/>
          <a:ext cx="5359527" cy="10755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Visio" r:id="rId4" imgW="3977715" imgH="800299" progId="Visio.Drawing.15">
                  <p:embed/>
                </p:oleObj>
              </mc:Choice>
              <mc:Fallback>
                <p:oleObj name="Visio" r:id="rId4" imgW="3977715" imgH="80029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641465"/>
                        <a:ext cx="5359527" cy="10755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/>
          <p:cNvSpPr/>
          <p:nvPr/>
        </p:nvSpPr>
        <p:spPr>
          <a:xfrm>
            <a:off x="611560" y="3789040"/>
            <a:ext cx="7866880" cy="26642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b="1" dirty="0" smtClean="0">
                <a:solidFill>
                  <a:schemeClr val="tx1"/>
                </a:solidFill>
              </a:rPr>
              <a:t>Zugriff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pPr lvl="1"/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Geburtsjahr[1] = 90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Assoziatives Array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Zugriff über beliebiges Objekt.</a:t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 smtClean="0">
              <a:solidFill>
                <a:schemeClr val="tx1"/>
              </a:solidFill>
            </a:endParaRPr>
          </a:p>
          <a:p>
            <a:pPr lvl="1"/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Geburtsjahr["Hans Muster"] = 90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4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4254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1187624" y="1556792"/>
            <a:ext cx="727280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chemeClr val="bg1">
                    <a:lumMod val="85000"/>
                  </a:schemeClr>
                </a:solidFill>
              </a:rPr>
              <a:t>3.1 List</a:t>
            </a:r>
          </a:p>
          <a:p>
            <a:pPr algn="ctr"/>
            <a:endParaRPr lang="de-DE" sz="30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3.1.1 </a:t>
            </a:r>
            <a:r>
              <a:rPr lang="de-DE" sz="3000" dirty="0">
                <a:solidFill>
                  <a:schemeClr val="bg1">
                    <a:lumMod val="85000"/>
                  </a:schemeClr>
                </a:solidFill>
              </a:rPr>
              <a:t>Einfach verkettete Liste</a:t>
            </a:r>
          </a:p>
          <a:p>
            <a:r>
              <a:rPr lang="de-DE" sz="3000" dirty="0" smtClean="0"/>
              <a:t>3.1.2 Doppelt verkettete </a:t>
            </a:r>
            <a:r>
              <a:rPr lang="de-DE" sz="3000" dirty="0"/>
              <a:t>Liste</a:t>
            </a: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3.1.3 Liste über Array</a:t>
            </a:r>
            <a:endParaRPr lang="de-DE" sz="30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3.1.4 Vergleich </a:t>
            </a:r>
            <a:r>
              <a:rPr lang="de-DE" sz="3000" dirty="0" err="1" smtClean="0">
                <a:solidFill>
                  <a:schemeClr val="bg1">
                    <a:lumMod val="85000"/>
                  </a:schemeClr>
                </a:solidFill>
              </a:rPr>
              <a:t>ArrayList</a:t>
            </a:r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 - </a:t>
            </a:r>
            <a:r>
              <a:rPr lang="de-DE" sz="3000" dirty="0" err="1" smtClean="0">
                <a:solidFill>
                  <a:schemeClr val="bg1">
                    <a:lumMod val="85000"/>
                  </a:schemeClr>
                </a:solidFill>
              </a:rPr>
              <a:t>LinkedList</a:t>
            </a:r>
            <a:endParaRPr lang="de-DE" sz="3000" dirty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endParaRPr lang="de-DE" sz="3600" b="1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4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3240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Doppelt verkettete Liste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Bisherige Liste ist nur vorwärts iterierbar (einfach verkettete Liste). Zusätzlich kann auch ein Verweis auf vorheriges Element gespeichert werden.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Vorteil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Zum Ermitteln des Vorgängers (Remove, </a:t>
            </a:r>
            <a:r>
              <a:rPr lang="de-DE" dirty="0" err="1" smtClean="0">
                <a:solidFill>
                  <a:schemeClr val="tx1"/>
                </a:solidFill>
              </a:rPr>
              <a:t>InsertAfter</a:t>
            </a:r>
            <a:r>
              <a:rPr lang="de-DE" dirty="0" smtClean="0">
                <a:solidFill>
                  <a:schemeClr val="tx1"/>
                </a:solidFill>
              </a:rPr>
              <a:t>) muss die Liste nicht linear durchlaufen werden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862818"/>
              </p:ext>
            </p:extLst>
          </p:nvPr>
        </p:nvGraphicFramePr>
        <p:xfrm>
          <a:off x="539682" y="4225641"/>
          <a:ext cx="7704784" cy="1867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9" name="Visio" r:id="rId4" imgW="6347281" imgH="1546926" progId="Visio.Drawing.15">
                  <p:embed/>
                </p:oleObj>
              </mc:Choice>
              <mc:Fallback>
                <p:oleObj name="Visio" r:id="rId4" imgW="6347281" imgH="154692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682" y="4225641"/>
                        <a:ext cx="7704784" cy="18676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3.1.2 Doppelt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11885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Doppelt verkettete Liste – Implementierung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628699"/>
              </p:ext>
            </p:extLst>
          </p:nvPr>
        </p:nvGraphicFramePr>
        <p:xfrm>
          <a:off x="1402661" y="1772816"/>
          <a:ext cx="5624296" cy="2237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0" name="Visio" r:id="rId4" imgW="3496320" imgH="1387440" progId="Visio.Drawing.15">
                  <p:embed/>
                </p:oleObj>
              </mc:Choice>
              <mc:Fallback>
                <p:oleObj name="Visio" r:id="rId4" imgW="3496320" imgH="1387440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2661" y="1772816"/>
                        <a:ext cx="5624296" cy="22371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3.1.2 Doppelt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13172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7"/>
            </a:pPr>
            <a:r>
              <a:rPr lang="de-DE" sz="1600" dirty="0" smtClean="0"/>
              <a:t>Erstellen Sie eine neue Klasse </a:t>
            </a:r>
            <a:r>
              <a:rPr lang="de-DE" sz="1600" dirty="0" err="1" smtClean="0"/>
              <a:t>DoublyLinkedList</a:t>
            </a:r>
            <a:r>
              <a:rPr lang="de-DE" sz="1600" dirty="0" smtClean="0"/>
              <a:t> auf Basis </a:t>
            </a:r>
            <a:br>
              <a:rPr lang="de-DE" sz="1600" dirty="0" smtClean="0"/>
            </a:br>
            <a:r>
              <a:rPr lang="de-DE" sz="1600" dirty="0" smtClean="0"/>
              <a:t>der </a:t>
            </a:r>
            <a:r>
              <a:rPr lang="de-DE" sz="1600" dirty="0" err="1" smtClean="0"/>
              <a:t>LinkedList</a:t>
            </a:r>
            <a:r>
              <a:rPr lang="de-DE" sz="1600" dirty="0" smtClean="0"/>
              <a:t>-Klasse und passen Sie die beiden Methoden</a:t>
            </a:r>
            <a:br>
              <a:rPr lang="de-DE" sz="1600" dirty="0" smtClean="0"/>
            </a:br>
            <a:r>
              <a:rPr lang="de-DE" sz="1600" dirty="0" smtClean="0"/>
              <a:t>Add und Remove so an, dass der neue Verweis auf das vorherige</a:t>
            </a:r>
            <a:br>
              <a:rPr lang="de-DE" sz="1600" dirty="0" smtClean="0"/>
            </a:br>
            <a:r>
              <a:rPr lang="de-DE" sz="1600" dirty="0" smtClean="0"/>
              <a:t>Element effizient genutzt wird.</a:t>
            </a:r>
            <a:br>
              <a:rPr lang="de-DE" sz="1600" dirty="0" smtClean="0"/>
            </a:br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3.1.2 Doppelt verkettete Liste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225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404664"/>
            <a:ext cx="7866880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Doppelt verkettete Liste – </a:t>
            </a:r>
            <a:r>
              <a:rPr lang="de-DE" sz="2000" b="1" dirty="0" err="1" smtClean="0">
                <a:solidFill>
                  <a:schemeClr val="tx1"/>
                </a:solidFill>
              </a:rPr>
              <a:t>InsertAfter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InsertAfter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previousItem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T item)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de-DE" sz="2000" dirty="0" smtClean="0">
                <a:solidFill>
                  <a:schemeClr val="tx1"/>
                </a:solidFill>
              </a:rPr>
              <a:t>Ermitteln des </a:t>
            </a:r>
            <a:r>
              <a:rPr lang="de-DE" sz="2000" dirty="0" err="1" smtClean="0">
                <a:solidFill>
                  <a:schemeClr val="tx1"/>
                </a:solidFill>
              </a:rPr>
              <a:t>previousNode</a:t>
            </a:r>
            <a:endParaRPr lang="de-DE" sz="2000" dirty="0" smtClean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de-DE" sz="2000" dirty="0" smtClean="0">
                <a:solidFill>
                  <a:schemeClr val="tx1"/>
                </a:solidFill>
              </a:rPr>
              <a:t>Neuen Knoten erzeugen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de-DE" sz="2000" dirty="0" smtClean="0">
                <a:solidFill>
                  <a:schemeClr val="tx1"/>
                </a:solidFill>
              </a:rPr>
              <a:t>Next des </a:t>
            </a:r>
            <a:r>
              <a:rPr lang="de-DE" sz="2000" dirty="0" err="1" smtClean="0">
                <a:solidFill>
                  <a:schemeClr val="tx1"/>
                </a:solidFill>
              </a:rPr>
              <a:t>previousNode</a:t>
            </a:r>
            <a:r>
              <a:rPr lang="de-DE" sz="2000" dirty="0" smtClean="0">
                <a:solidFill>
                  <a:schemeClr val="tx1"/>
                </a:solidFill>
              </a:rPr>
              <a:t> auf neuen Knoten setzen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de-DE" sz="2000" dirty="0" smtClean="0">
                <a:solidFill>
                  <a:schemeClr val="tx1"/>
                </a:solidFill>
              </a:rPr>
              <a:t>Next und </a:t>
            </a:r>
            <a:r>
              <a:rPr lang="de-DE" sz="2000" dirty="0" err="1" smtClean="0">
                <a:solidFill>
                  <a:schemeClr val="tx1"/>
                </a:solidFill>
              </a:rPr>
              <a:t>Previous</a:t>
            </a:r>
            <a:r>
              <a:rPr lang="de-DE" sz="2000" dirty="0" smtClean="0">
                <a:solidFill>
                  <a:schemeClr val="tx1"/>
                </a:solidFill>
              </a:rPr>
              <a:t> für neuen Knoten anpassen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de-DE" sz="2000" dirty="0" err="1" smtClean="0">
                <a:solidFill>
                  <a:schemeClr val="tx1"/>
                </a:solidFill>
              </a:rPr>
              <a:t>Previous</a:t>
            </a:r>
            <a:r>
              <a:rPr lang="de-DE" sz="2000" dirty="0" smtClean="0">
                <a:solidFill>
                  <a:schemeClr val="tx1"/>
                </a:solidFill>
              </a:rPr>
              <a:t> des Folge-Knoten anpassen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de-DE" sz="2000" dirty="0" smtClean="0">
                <a:solidFill>
                  <a:schemeClr val="tx1"/>
                </a:solidFill>
              </a:rPr>
              <a:t>last anpassen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0812578"/>
              </p:ext>
            </p:extLst>
          </p:nvPr>
        </p:nvGraphicFramePr>
        <p:xfrm>
          <a:off x="1403648" y="4115025"/>
          <a:ext cx="5760640" cy="2554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7" name="Visio" r:id="rId4" imgW="3764438" imgH="1676533" progId="Visio.Drawing.15">
                  <p:embed/>
                </p:oleObj>
              </mc:Choice>
              <mc:Fallback>
                <p:oleObj name="Visio" r:id="rId4" imgW="3764438" imgH="1676533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4115025"/>
                        <a:ext cx="5760640" cy="25543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Ellipse 6"/>
          <p:cNvSpPr/>
          <p:nvPr/>
        </p:nvSpPr>
        <p:spPr>
          <a:xfrm>
            <a:off x="5724128" y="5733256"/>
            <a:ext cx="432048" cy="43204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4</a:t>
            </a:r>
            <a:endParaRPr lang="de-DE" dirty="0"/>
          </a:p>
        </p:txBody>
      </p:sp>
      <p:sp>
        <p:nvSpPr>
          <p:cNvPr id="9" name="Ellipse 8"/>
          <p:cNvSpPr/>
          <p:nvPr/>
        </p:nvSpPr>
        <p:spPr>
          <a:xfrm>
            <a:off x="5940152" y="4922191"/>
            <a:ext cx="432048" cy="43204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5</a:t>
            </a:r>
            <a:endParaRPr lang="de-DE" dirty="0"/>
          </a:p>
        </p:txBody>
      </p:sp>
      <p:sp>
        <p:nvSpPr>
          <p:cNvPr id="10" name="Ellipse 9"/>
          <p:cNvSpPr/>
          <p:nvPr/>
        </p:nvSpPr>
        <p:spPr>
          <a:xfrm>
            <a:off x="2339752" y="5589240"/>
            <a:ext cx="432048" cy="43204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3.1.2 Doppelt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59414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8"/>
            </a:pPr>
            <a:r>
              <a:rPr lang="de-DE" sz="1600" dirty="0" smtClean="0"/>
              <a:t>Implementieren Sie in der Klasse </a:t>
            </a:r>
            <a:r>
              <a:rPr lang="de-DE" sz="1600" dirty="0" err="1" smtClean="0"/>
              <a:t>DoublyLinkedList</a:t>
            </a:r>
            <a:r>
              <a:rPr lang="de-DE" sz="1600" dirty="0" smtClean="0"/>
              <a:t> die </a:t>
            </a:r>
            <a:br>
              <a:rPr lang="de-DE" sz="1600" dirty="0" smtClean="0"/>
            </a:br>
            <a:r>
              <a:rPr lang="de-DE" sz="1600" dirty="0" smtClean="0"/>
              <a:t>Methode </a:t>
            </a:r>
            <a:r>
              <a:rPr lang="de-DE" sz="1600" dirty="0" err="1" smtClean="0"/>
              <a:t>InsertAfter</a:t>
            </a:r>
            <a:r>
              <a:rPr lang="de-DE" sz="1600" dirty="0" smtClean="0"/>
              <a:t>.</a:t>
            </a:r>
            <a:br>
              <a:rPr lang="de-DE" sz="1600" dirty="0" smtClean="0"/>
            </a:br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3.1.2 Doppelt verkettete Liste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794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1187624" y="1556792"/>
            <a:ext cx="727280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chemeClr val="bg1">
                    <a:lumMod val="85000"/>
                  </a:schemeClr>
                </a:solidFill>
              </a:rPr>
              <a:t>3.1 List</a:t>
            </a:r>
          </a:p>
          <a:p>
            <a:pPr algn="ctr"/>
            <a:endParaRPr lang="de-DE" sz="30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3.1.1 </a:t>
            </a:r>
            <a:r>
              <a:rPr lang="de-DE" sz="3000" dirty="0">
                <a:solidFill>
                  <a:schemeClr val="bg1">
                    <a:lumMod val="85000"/>
                  </a:schemeClr>
                </a:solidFill>
              </a:rPr>
              <a:t>Einfach verkettete Liste</a:t>
            </a: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3.1.2 Doppelt verkettete </a:t>
            </a:r>
            <a:r>
              <a:rPr lang="de-DE" sz="3000" dirty="0">
                <a:solidFill>
                  <a:schemeClr val="bg1">
                    <a:lumMod val="85000"/>
                  </a:schemeClr>
                </a:solidFill>
              </a:rPr>
              <a:t>Liste</a:t>
            </a:r>
          </a:p>
          <a:p>
            <a:r>
              <a:rPr lang="de-DE" sz="3000" dirty="0" smtClean="0"/>
              <a:t>3.1.3 Liste über Array</a:t>
            </a:r>
            <a:endParaRPr lang="de-DE" sz="3000" dirty="0"/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3.1.4 Vergleich </a:t>
            </a:r>
            <a:r>
              <a:rPr lang="de-DE" sz="3000" dirty="0" err="1" smtClean="0">
                <a:solidFill>
                  <a:schemeClr val="bg1">
                    <a:lumMod val="85000"/>
                  </a:schemeClr>
                </a:solidFill>
              </a:rPr>
              <a:t>ArrayList</a:t>
            </a:r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 - </a:t>
            </a:r>
            <a:r>
              <a:rPr lang="de-DE" sz="3000" dirty="0" err="1" smtClean="0">
                <a:solidFill>
                  <a:schemeClr val="bg1">
                    <a:lumMod val="85000"/>
                  </a:schemeClr>
                </a:solidFill>
              </a:rPr>
              <a:t>LinkedList</a:t>
            </a:r>
            <a:endParaRPr lang="de-DE" sz="3000" dirty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endParaRPr lang="de-DE" sz="3600" b="1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32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3.1.3 Liste über Array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2160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Liste über Array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Implementierung einer Liste über ein Array</a:t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Direkter Zugriff auf Element: Laufzeit O(1)</a:t>
            </a:r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4977750"/>
              </p:ext>
            </p:extLst>
          </p:nvPr>
        </p:nvGraphicFramePr>
        <p:xfrm>
          <a:off x="539552" y="3356992"/>
          <a:ext cx="7406890" cy="1795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2" name="Visio" r:id="rId4" imgW="6347281" imgH="1546926" progId="Visio.Drawing.15">
                  <p:embed/>
                </p:oleObj>
              </mc:Choice>
              <mc:Fallback>
                <p:oleObj name="Visio" r:id="rId4" imgW="6347281" imgH="154692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356992"/>
                        <a:ext cx="7406890" cy="17954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621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Liste über Array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sz="2000" b="1" dirty="0" smtClean="0">
                <a:solidFill>
                  <a:schemeClr val="tx1"/>
                </a:solidFill>
              </a:rPr>
              <a:t>Problem</a:t>
            </a:r>
            <a:r>
              <a:rPr lang="de-DE" sz="2000" dirty="0" smtClean="0">
                <a:solidFill>
                  <a:schemeClr val="tx1"/>
                </a:solidFill>
              </a:rPr>
              <a:t> 	</a:t>
            </a:r>
          </a:p>
          <a:p>
            <a:endParaRPr lang="de-DE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statische Größe</a:t>
            </a:r>
          </a:p>
          <a:p>
            <a:endParaRPr lang="de-DE" sz="2000" dirty="0" smtClean="0">
              <a:solidFill>
                <a:schemeClr val="tx1"/>
              </a:solidFill>
            </a:endParaRPr>
          </a:p>
          <a:p>
            <a:r>
              <a:rPr lang="de-DE" sz="2000" b="1" dirty="0" smtClean="0">
                <a:solidFill>
                  <a:schemeClr val="tx1"/>
                </a:solidFill>
              </a:rPr>
              <a:t>Lösung</a:t>
            </a:r>
          </a:p>
          <a:p>
            <a:r>
              <a:rPr lang="de-DE" sz="2000" dirty="0" smtClean="0">
                <a:solidFill>
                  <a:schemeClr val="tx1"/>
                </a:solidFill>
              </a:rPr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Methode zum Vergrößern/Verkleinern des Arrays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kostet Zeit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daher nicht bei jedem Einfügen/Löschen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3.1.3 Liste über Array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84537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1187624" y="1556792"/>
            <a:ext cx="727280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/>
              <a:t>3.1 List</a:t>
            </a:r>
          </a:p>
          <a:p>
            <a:pPr algn="ctr"/>
            <a:endParaRPr lang="de-DE" sz="3000" b="1" dirty="0" smtClean="0"/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3.1.1 </a:t>
            </a:r>
            <a:r>
              <a:rPr lang="de-DE" sz="3000" dirty="0">
                <a:solidFill>
                  <a:schemeClr val="bg1">
                    <a:lumMod val="85000"/>
                  </a:schemeClr>
                </a:solidFill>
              </a:rPr>
              <a:t>Einfach verkettete Liste</a:t>
            </a: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3.1.2 Doppelt verkettete </a:t>
            </a:r>
            <a:r>
              <a:rPr lang="de-DE" sz="3000" dirty="0">
                <a:solidFill>
                  <a:schemeClr val="bg1">
                    <a:lumMod val="85000"/>
                  </a:schemeClr>
                </a:solidFill>
              </a:rPr>
              <a:t>Liste</a:t>
            </a: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3.1.3 Liste über Array</a:t>
            </a:r>
            <a:endParaRPr lang="de-DE" sz="30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3.1.4 Vergleich </a:t>
            </a:r>
            <a:r>
              <a:rPr lang="de-DE" sz="3000" dirty="0" err="1" smtClean="0">
                <a:solidFill>
                  <a:schemeClr val="bg1">
                    <a:lumMod val="85000"/>
                  </a:schemeClr>
                </a:solidFill>
              </a:rPr>
              <a:t>ArrayList</a:t>
            </a:r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 - </a:t>
            </a:r>
            <a:r>
              <a:rPr lang="de-DE" sz="3000" dirty="0" err="1" smtClean="0">
                <a:solidFill>
                  <a:schemeClr val="bg1">
                    <a:lumMod val="85000"/>
                  </a:schemeClr>
                </a:solidFill>
              </a:rPr>
              <a:t>LinkedList</a:t>
            </a:r>
            <a:endParaRPr lang="de-DE" sz="3000" dirty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endParaRPr lang="de-DE" sz="3600" b="1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36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31683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über Array – Welche Methoden sollen implementiert werden?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void 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Add(T 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item)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RemoveAt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index)</a:t>
            </a: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Remove(T item)</a:t>
            </a:r>
          </a:p>
          <a:p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 this[</a:t>
            </a:r>
            <a:r>
              <a:rPr lang="en-US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index]</a:t>
            </a:r>
            <a:endParaRPr lang="en-US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Count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3.1.3 Liste über Array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419416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3560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Liste über Array – Add-Methode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void Add(T item)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de-DE" dirty="0" smtClean="0">
              <a:solidFill>
                <a:schemeClr val="tx1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dirty="0" smtClean="0">
                <a:solidFill>
                  <a:schemeClr val="tx1"/>
                </a:solidFill>
              </a:rPr>
              <a:t>Überprüfen, ob im Array noch Platz ist</a:t>
            </a:r>
          </a:p>
          <a:p>
            <a:pPr marL="342900" lvl="0" indent="-342900">
              <a:buFont typeface="+mj-lt"/>
              <a:buAutoNum type="arabicPeriod"/>
            </a:pPr>
            <a:r>
              <a:rPr lang="de-DE" dirty="0" smtClean="0">
                <a:solidFill>
                  <a:schemeClr val="tx1"/>
                </a:solidFill>
              </a:rPr>
              <a:t>Ja </a:t>
            </a: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Einfügen</a:t>
            </a:r>
          </a:p>
          <a:p>
            <a:pPr marL="342900" lvl="0" indent="-342900">
              <a:buFont typeface="+mj-lt"/>
              <a:buAutoNum type="arabicPeriod"/>
            </a:pP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Nein  Array vergrößern</a:t>
            </a:r>
          </a:p>
          <a:p>
            <a:pPr marL="342900" lvl="0" indent="-342900">
              <a:buFont typeface="+mj-lt"/>
              <a:buAutoNum type="arabicPeriod"/>
            </a:pPr>
            <a:endParaRPr lang="de-DE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0"/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Vergrößern: Verdoppeln der aktuellen Array-Größe</a:t>
            </a:r>
            <a:b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endParaRPr lang="de-DE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/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newLength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= </a:t>
            </a:r>
            <a:r>
              <a:rPr lang="de-DE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array.Length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* 2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3.1.3 Liste über Array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55669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15121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Liste über Array – </a:t>
            </a:r>
            <a:r>
              <a:rPr lang="de-DE" sz="2000" b="1" dirty="0" err="1" smtClean="0">
                <a:solidFill>
                  <a:schemeClr val="tx1"/>
                </a:solidFill>
              </a:rPr>
              <a:t>RemoveAt</a:t>
            </a:r>
            <a:r>
              <a:rPr lang="de-DE" sz="2000" b="1" dirty="0" smtClean="0">
                <a:solidFill>
                  <a:schemeClr val="tx1"/>
                </a:solidFill>
              </a:rPr>
              <a:t>-Methode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RemoveAt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index)</a:t>
            </a:r>
          </a:p>
          <a:p>
            <a:pPr lvl="0"/>
            <a:endParaRPr lang="de-DE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633964"/>
              </p:ext>
            </p:extLst>
          </p:nvPr>
        </p:nvGraphicFramePr>
        <p:xfrm>
          <a:off x="971600" y="2204864"/>
          <a:ext cx="6766716" cy="3794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2" name="Visio" r:id="rId5" imgW="4694086" imgH="2629099" progId="Visio.Drawing.15">
                  <p:embed/>
                </p:oleObj>
              </mc:Choice>
              <mc:Fallback>
                <p:oleObj name="Visio" r:id="rId5" imgW="4694086" imgH="262909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204864"/>
                        <a:ext cx="6766716" cy="37947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/>
          <p:cNvSpPr/>
          <p:nvPr/>
        </p:nvSpPr>
        <p:spPr>
          <a:xfrm>
            <a:off x="971600" y="4509120"/>
            <a:ext cx="5616624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987935" y="5517232"/>
            <a:ext cx="5616624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3.1.3 Liste über Array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12419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1187624" y="1556792"/>
            <a:ext cx="727280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chemeClr val="bg1">
                    <a:lumMod val="85000"/>
                  </a:schemeClr>
                </a:solidFill>
              </a:rPr>
              <a:t>3.1 List</a:t>
            </a:r>
          </a:p>
          <a:p>
            <a:pPr algn="ctr"/>
            <a:endParaRPr lang="de-DE" sz="30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3.1.1 </a:t>
            </a:r>
            <a:r>
              <a:rPr lang="de-DE" sz="3000" dirty="0">
                <a:solidFill>
                  <a:schemeClr val="bg1">
                    <a:lumMod val="85000"/>
                  </a:schemeClr>
                </a:solidFill>
              </a:rPr>
              <a:t>Einfach verkettete Liste</a:t>
            </a: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3.1.2 Doppelt verkettete </a:t>
            </a:r>
            <a:r>
              <a:rPr lang="de-DE" sz="3000" dirty="0">
                <a:solidFill>
                  <a:schemeClr val="bg1">
                    <a:lumMod val="85000"/>
                  </a:schemeClr>
                </a:solidFill>
              </a:rPr>
              <a:t>Liste</a:t>
            </a: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3.1.3 Liste über Array</a:t>
            </a:r>
            <a:endParaRPr lang="de-DE" sz="30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de-DE" sz="3000" dirty="0" smtClean="0"/>
              <a:t>3.1.4 Vergleich </a:t>
            </a:r>
            <a:r>
              <a:rPr lang="de-DE" sz="3000" dirty="0" err="1" smtClean="0"/>
              <a:t>ArrayList</a:t>
            </a:r>
            <a:r>
              <a:rPr lang="de-DE" sz="3000" dirty="0" smtClean="0"/>
              <a:t> - </a:t>
            </a:r>
            <a:r>
              <a:rPr lang="de-DE" sz="3000" dirty="0" err="1" smtClean="0"/>
              <a:t>LinkedList</a:t>
            </a:r>
            <a:endParaRPr lang="de-DE" sz="3000" dirty="0"/>
          </a:p>
          <a:p>
            <a:pPr algn="ctr"/>
            <a:endParaRPr lang="de-DE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47435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Vergleich </a:t>
            </a:r>
            <a:r>
              <a:rPr lang="de-DE" sz="2000" b="1" dirty="0" err="1" smtClean="0">
                <a:solidFill>
                  <a:schemeClr val="tx1"/>
                </a:solidFill>
              </a:rPr>
              <a:t>ArrayList</a:t>
            </a:r>
            <a:r>
              <a:rPr lang="de-DE" sz="2000" b="1" dirty="0" smtClean="0">
                <a:solidFill>
                  <a:schemeClr val="tx1"/>
                </a:solidFill>
              </a:rPr>
              <a:t> – </a:t>
            </a:r>
            <a:r>
              <a:rPr lang="de-DE" sz="2000" b="1" dirty="0" err="1" smtClean="0">
                <a:solidFill>
                  <a:schemeClr val="tx1"/>
                </a:solidFill>
              </a:rPr>
              <a:t>LinkedList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 lvl="0"/>
            <a:endParaRPr lang="de-DE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623048"/>
              </p:ext>
            </p:extLst>
          </p:nvPr>
        </p:nvGraphicFramePr>
        <p:xfrm>
          <a:off x="539552" y="1705361"/>
          <a:ext cx="7955497" cy="4558783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2767127"/>
                <a:gridCol w="2038936"/>
                <a:gridCol w="3149434"/>
              </a:tblGrid>
              <a:tr h="548454">
                <a:tc>
                  <a:txBody>
                    <a:bodyPr/>
                    <a:lstStyle/>
                    <a:p>
                      <a:pPr algn="l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>
                          <a:effectLst/>
                        </a:rPr>
                        <a:t>Methode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>
                          <a:effectLst/>
                        </a:rPr>
                        <a:t>Komplexitäts-klasse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>
                          <a:effectLst/>
                        </a:rPr>
                        <a:t>Hinweise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454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 err="1">
                          <a:effectLst/>
                        </a:rPr>
                        <a:t>ArrayList.Add</a:t>
                      </a: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O(1)</a:t>
                      </a:r>
                      <a:endParaRPr lang="de-DE" sz="1600" b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bei Vergrößerung des Arrays: O(n)</a:t>
                      </a:r>
                      <a:endParaRPr lang="de-DE" sz="1600" b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53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 err="1">
                          <a:effectLst/>
                        </a:rPr>
                        <a:t>LinkedList.Add</a:t>
                      </a: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O(1)</a:t>
                      </a: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b="0" dirty="0" smtClean="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 err="1">
                          <a:effectLst/>
                        </a:rPr>
                        <a:t>ArrayList.Remove</a:t>
                      </a: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>
                          <a:effectLst/>
                        </a:rPr>
                        <a:t>O(n)</a:t>
                      </a: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 err="1">
                          <a:effectLst/>
                        </a:rPr>
                        <a:t>ArrayList.RemoveAt</a:t>
                      </a: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>
                          <a:effectLst/>
                        </a:rPr>
                        <a:t>O(n)</a:t>
                      </a: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>
                          <a:effectLst/>
                        </a:rPr>
                        <a:t>bei </a:t>
                      </a:r>
                      <a:r>
                        <a:rPr lang="de-DE" sz="1600" dirty="0" smtClean="0">
                          <a:effectLst/>
                        </a:rPr>
                        <a:t>Löschen </a:t>
                      </a:r>
                      <a:r>
                        <a:rPr lang="de-DE" sz="1600" dirty="0">
                          <a:effectLst/>
                        </a:rPr>
                        <a:t>am Ende: O(1)</a:t>
                      </a: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>
                          <a:effectLst/>
                        </a:rPr>
                        <a:t>LinkedList.Remove</a:t>
                      </a:r>
                      <a:endParaRPr lang="de-DE" sz="1600" b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>
                          <a:effectLst/>
                        </a:rPr>
                        <a:t>O(n)</a:t>
                      </a: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endParaRPr lang="de-DE" sz="1600" b="0" dirty="0" smtClean="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>
                          <a:effectLst/>
                        </a:rPr>
                        <a:t>ArrayList.IndexOf</a:t>
                      </a:r>
                      <a:endParaRPr lang="de-DE" sz="1600" b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>
                          <a:effectLst/>
                        </a:rPr>
                        <a:t>O(n)</a:t>
                      </a: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>
                          <a:effectLst/>
                        </a:rPr>
                        <a:t>LinkedList.Contains</a:t>
                      </a:r>
                      <a:endParaRPr lang="de-DE" sz="1600" b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>
                          <a:effectLst/>
                        </a:rPr>
                        <a:t>O(n)</a:t>
                      </a:r>
                      <a:endParaRPr lang="de-DE" sz="1600" b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>
                          <a:effectLst/>
                        </a:rPr>
                        <a:t>ArrayList.this[int]</a:t>
                      </a:r>
                      <a:endParaRPr lang="de-DE" sz="1600" b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>
                          <a:effectLst/>
                        </a:rPr>
                        <a:t>O(1)</a:t>
                      </a:r>
                      <a:endParaRPr lang="de-DE" sz="1600" b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>
                          <a:effectLst/>
                        </a:rPr>
                        <a:t>LinkedList.this[int]</a:t>
                      </a:r>
                      <a:endParaRPr lang="de-DE" sz="1600" b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1600">
                          <a:effectLst/>
                        </a:rPr>
                        <a:t>O(n)</a:t>
                      </a:r>
                      <a:endParaRPr lang="de-DE" sz="1600" b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endParaRPr lang="de-DE" sz="1600" b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hteck 9"/>
          <p:cNvSpPr/>
          <p:nvPr/>
        </p:nvSpPr>
        <p:spPr>
          <a:xfrm>
            <a:off x="531234" y="3252325"/>
            <a:ext cx="7990319" cy="21711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32262" y="5423452"/>
            <a:ext cx="7990319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3.1.4 Vergleich </a:t>
            </a:r>
            <a:r>
              <a:rPr lang="de-DE" sz="2000" b="1" dirty="0" err="1" smtClean="0"/>
              <a:t>ArrayList</a:t>
            </a:r>
            <a:r>
              <a:rPr lang="de-DE" sz="2000" b="1" dirty="0" smtClean="0"/>
              <a:t> - </a:t>
            </a:r>
            <a:r>
              <a:rPr lang="de-DE" sz="2000" b="1" dirty="0" err="1" smtClean="0"/>
              <a:t>LinkedList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9407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467544" y="642918"/>
            <a:ext cx="828680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9"/>
            </a:pPr>
            <a:r>
              <a:rPr lang="de-DE" sz="1600" dirty="0" smtClean="0"/>
              <a:t>Schauen Sie sich den Quellcode zu dem Konsolenprogramm</a:t>
            </a:r>
            <a:br>
              <a:rPr lang="de-DE" sz="1600" dirty="0" smtClean="0"/>
            </a:br>
            <a:r>
              <a:rPr lang="de-DE" sz="1600" dirty="0" err="1" smtClean="0"/>
              <a:t>ProfileMethods</a:t>
            </a:r>
            <a:r>
              <a:rPr lang="de-DE" sz="1600" dirty="0" smtClean="0"/>
              <a:t> an und erstellen Sie Messungen für Ihre </a:t>
            </a:r>
            <a:br>
              <a:rPr lang="de-DE" sz="1600" dirty="0" smtClean="0"/>
            </a:br>
            <a:r>
              <a:rPr lang="de-DE" sz="1600" dirty="0" err="1" smtClean="0"/>
              <a:t>LinkedList</a:t>
            </a:r>
            <a:r>
              <a:rPr lang="de-DE" sz="1600" dirty="0" smtClean="0"/>
              <a:t>- und </a:t>
            </a:r>
            <a:r>
              <a:rPr lang="de-DE" sz="1600" dirty="0" err="1" smtClean="0"/>
              <a:t>ArrayList</a:t>
            </a:r>
            <a:r>
              <a:rPr lang="de-DE" sz="1600" dirty="0" smtClean="0"/>
              <a:t>-Methoden Add und Remove.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Werten Sie die Messungen in Excel aus.</a:t>
            </a:r>
            <a:br>
              <a:rPr lang="de-DE" sz="1600" dirty="0" smtClean="0"/>
            </a:br>
            <a:endParaRPr lang="de-DE" sz="1600" dirty="0" smtClean="0"/>
          </a:p>
          <a:p>
            <a:pPr marL="342900" indent="-342900">
              <a:buFont typeface="+mj-lt"/>
              <a:buAutoNum type="arabicPeriod" startAt="9"/>
            </a:pPr>
            <a:r>
              <a:rPr lang="de-DE" sz="1600" dirty="0" smtClean="0"/>
              <a:t>Lauft Aufgabe 9 benötigt </a:t>
            </a:r>
            <a:r>
              <a:rPr lang="de-DE" sz="1600" dirty="0"/>
              <a:t>die Methode Remove </a:t>
            </a:r>
            <a:r>
              <a:rPr lang="de-DE" sz="1600" dirty="0" smtClean="0"/>
              <a:t>der </a:t>
            </a:r>
            <a:r>
              <a:rPr lang="de-DE" sz="1600" dirty="0" err="1" smtClean="0"/>
              <a:t>LinkedList</a:t>
            </a:r>
            <a:r>
              <a:rPr lang="de-DE" sz="1600" dirty="0" smtClean="0"/>
              <a:t>-Klasse </a:t>
            </a:r>
            <a:r>
              <a:rPr lang="de-DE" sz="1600" dirty="0"/>
              <a:t>genau doppelt so viel Zeit wie die gleich­namige Methode in der </a:t>
            </a:r>
            <a:r>
              <a:rPr lang="de-DE" sz="1600" dirty="0" err="1" smtClean="0"/>
              <a:t>System.Collection.Generic.List</a:t>
            </a:r>
            <a:r>
              <a:rPr lang="de-DE" sz="1600" dirty="0" smtClean="0"/>
              <a:t>-Klasse.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Sehen Sie sich die </a:t>
            </a:r>
            <a:r>
              <a:rPr lang="de-DE" sz="1600" dirty="0" err="1" smtClean="0"/>
              <a:t>LinkedList</a:t>
            </a:r>
            <a:r>
              <a:rPr lang="de-DE" sz="1600" dirty="0" smtClean="0"/>
              <a:t>-Methode Remove an und begründen Sie! Ändern </a:t>
            </a:r>
            <a:r>
              <a:rPr lang="de-DE" sz="1600" dirty="0"/>
              <a:t>Sie </a:t>
            </a:r>
            <a:r>
              <a:rPr lang="de-DE" sz="1600" dirty="0" smtClean="0"/>
              <a:t>dann die </a:t>
            </a:r>
            <a:r>
              <a:rPr lang="de-DE" sz="1600" dirty="0"/>
              <a:t>Methode so, dass dieses Problem behoben wird</a:t>
            </a:r>
            <a:r>
              <a:rPr lang="de-DE" sz="1600" dirty="0" smtClean="0"/>
              <a:t>!</a:t>
            </a:r>
            <a:br>
              <a:rPr lang="de-DE" sz="1600" dirty="0" smtClean="0"/>
            </a:br>
            <a:endParaRPr lang="de-DE" sz="1600" dirty="0" smtClean="0"/>
          </a:p>
          <a:p>
            <a:pPr marL="342900" indent="-342900">
              <a:buFont typeface="+mj-lt"/>
              <a:buAutoNum type="arabicPeriod" startAt="9"/>
            </a:pPr>
            <a:r>
              <a:rPr lang="de-DE" sz="1600" dirty="0"/>
              <a:t>Erstellen Sie in der Klasse </a:t>
            </a:r>
            <a:r>
              <a:rPr lang="de-DE" sz="1600" dirty="0" err="1"/>
              <a:t>ArrayList</a:t>
            </a:r>
            <a:r>
              <a:rPr lang="de-DE" sz="1600" dirty="0"/>
              <a:t> die beiden Methoden Max und Min, um den kleinsten und größten Wert in der Liste zurückzuliefern. Ist die Liste leer, soll -1 zurückgegeben </a:t>
            </a:r>
            <a:r>
              <a:rPr lang="de-DE" sz="1600" dirty="0" smtClean="0"/>
              <a:t>werden.</a:t>
            </a:r>
            <a:br>
              <a:rPr lang="de-DE" sz="1600" dirty="0" smtClean="0"/>
            </a:br>
            <a:endParaRPr lang="de-DE" sz="1600" dirty="0" smtClean="0"/>
          </a:p>
          <a:p>
            <a:pPr marL="342900" lvl="0" indent="-342900">
              <a:buFont typeface="+mj-lt"/>
              <a:buAutoNum type="arabicPeriod" startAt="9"/>
            </a:pPr>
            <a:r>
              <a:rPr lang="de-DE" sz="1600" dirty="0"/>
              <a:t>Ändern Sie die Methode </a:t>
            </a:r>
            <a:r>
              <a:rPr lang="de-DE" sz="1600" dirty="0" err="1"/>
              <a:t>ArrayList.RemoveAt</a:t>
            </a:r>
            <a:r>
              <a:rPr lang="de-DE" sz="1600" dirty="0"/>
              <a:t> so, dass das reser­vierte Array </a:t>
            </a:r>
            <a:r>
              <a:rPr lang="de-DE" sz="1600" dirty="0" smtClean="0"/>
              <a:t>bei </a:t>
            </a:r>
            <a:r>
              <a:rPr lang="de-DE" sz="1600" dirty="0"/>
              <a:t>Erreichen der Hälfte leerer Einträge wieder geschrumpft wird</a:t>
            </a:r>
            <a:r>
              <a:rPr lang="de-DE" sz="1600" dirty="0" smtClean="0"/>
              <a:t>.</a:t>
            </a:r>
            <a:endParaRPr lang="de-DE" sz="1600" dirty="0"/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 List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224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467544" y="642918"/>
            <a:ext cx="828680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13"/>
            </a:pPr>
            <a:r>
              <a:rPr lang="de-DE" sz="1600" dirty="0" smtClean="0"/>
              <a:t>Warum funktioniert folgender Anwendungscode nicht mit der Klasse </a:t>
            </a:r>
            <a:r>
              <a:rPr lang="de-DE" sz="1600" dirty="0" err="1" smtClean="0"/>
              <a:t>ArrayList</a:t>
            </a:r>
            <a:r>
              <a:rPr lang="de-DE" sz="1600" dirty="0" smtClean="0"/>
              <a:t>? </a:t>
            </a:r>
            <a:r>
              <a:rPr lang="de-DE" sz="1600" dirty="0"/>
              <a:t>Lösen Sie das Problem!</a:t>
            </a:r>
            <a:br>
              <a:rPr lang="de-DE" sz="1600" dirty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My.Collections.ArrayList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&gt;();</a:t>
            </a:r>
            <a:b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list.Add</a:t>
            </a:r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(null);</a:t>
            </a:r>
            <a:b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list.Remove</a:t>
            </a:r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(null);</a:t>
            </a:r>
            <a:b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buFont typeface="+mj-lt"/>
              <a:buAutoNum type="arabicPeriod" startAt="13"/>
            </a:pPr>
            <a:r>
              <a:rPr lang="de-DE" sz="1600" dirty="0"/>
              <a:t>Warum lässt sich folgender Quellcode nicht übersetzen? Was muss geändert werden?</a:t>
            </a:r>
            <a:br>
              <a:rPr lang="de-DE" sz="1600" dirty="0"/>
            </a:b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My.Collections.ArrayList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&gt;();</a:t>
            </a:r>
            <a:b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list.Add</a:t>
            </a:r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(null);</a:t>
            </a:r>
            <a:b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list.Remove</a:t>
            </a:r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(null);</a:t>
            </a:r>
            <a:b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de-DE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buFont typeface="+mj-lt"/>
              <a:buAutoNum type="arabicPeriod" startAt="13"/>
            </a:pPr>
            <a:r>
              <a:rPr lang="de-DE" sz="1600" dirty="0"/>
              <a:t>Für eine Anwendung sollen Sie Textdokumente einlesen und </a:t>
            </a:r>
            <a:br>
              <a:rPr lang="de-DE" sz="1600" dirty="0"/>
            </a:br>
            <a:r>
              <a:rPr lang="de-DE" sz="1600" dirty="0"/>
              <a:t>hierfür Eigenschaften wie die Anzahl der Zeichen, Sätze und </a:t>
            </a:r>
            <a:br>
              <a:rPr lang="de-DE" sz="1600" dirty="0"/>
            </a:br>
            <a:r>
              <a:rPr lang="de-DE" sz="1600" dirty="0"/>
              <a:t>Wörter ermitteln. Erstellen Sie die notwendigen Klassen hierfür </a:t>
            </a:r>
            <a:br>
              <a:rPr lang="de-DE" sz="1600" dirty="0"/>
            </a:br>
            <a:r>
              <a:rPr lang="de-DE" sz="1600" dirty="0"/>
              <a:t>und eine kleine Beispiel-Anwendung!</a:t>
            </a:r>
            <a:br>
              <a:rPr lang="de-DE" sz="1600" dirty="0"/>
            </a:br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de-DE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 List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89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467544" y="642918"/>
            <a:ext cx="82868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16"/>
            </a:pPr>
            <a:r>
              <a:rPr lang="de-DE" sz="1600" dirty="0" smtClean="0"/>
              <a:t>Schreiben </a:t>
            </a:r>
            <a:r>
              <a:rPr lang="de-DE" sz="1600" dirty="0"/>
              <a:t>Sie eine Methode, über die man die Liste der Potenzen einer Zahl a für Exponenten von 1 bis n über einen </a:t>
            </a:r>
            <a:r>
              <a:rPr lang="de-DE" sz="1600" dirty="0" err="1"/>
              <a:t>Iterator</a:t>
            </a:r>
            <a:r>
              <a:rPr lang="de-DE" sz="1600" dirty="0"/>
              <a:t> </a:t>
            </a:r>
            <a:r>
              <a:rPr lang="de-DE" sz="1600" dirty="0" smtClean="0"/>
              <a:t>ausgibt.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(double d in Pow(2, 100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Console.WriteLine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(d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de-DE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buFont typeface="+mj-lt"/>
              <a:buAutoNum type="arabicPeriod" startAt="17"/>
            </a:pPr>
            <a:r>
              <a:rPr lang="de-DE" sz="1600" dirty="0"/>
              <a:t>Erstellen Sie </a:t>
            </a:r>
            <a:r>
              <a:rPr lang="de-DE" sz="1600" dirty="0" smtClean="0"/>
              <a:t>die Methode </a:t>
            </a:r>
            <a:r>
              <a:rPr lang="de-DE" sz="1600" dirty="0"/>
              <a:t>Insert für die </a:t>
            </a:r>
            <a:r>
              <a:rPr lang="de-DE" sz="1600" dirty="0" smtClean="0"/>
              <a:t>Klassen </a:t>
            </a:r>
            <a:r>
              <a:rPr lang="de-DE" sz="1600" dirty="0" err="1" smtClean="0"/>
              <a:t>ArrayList</a:t>
            </a:r>
            <a:r>
              <a:rPr lang="de-DE" sz="1600" dirty="0" smtClean="0"/>
              <a:t> und </a:t>
            </a:r>
            <a:r>
              <a:rPr lang="de-DE" sz="1600" dirty="0" err="1" smtClean="0"/>
              <a:t>LinkedList</a:t>
            </a:r>
            <a:r>
              <a:rPr lang="de-DE" sz="1600" dirty="0" smtClean="0"/>
              <a:t>, </a:t>
            </a:r>
            <a:r>
              <a:rPr lang="de-DE" sz="1600" dirty="0"/>
              <a:t>die einen neuen Eintrag hinter dem übergebenen Index </a:t>
            </a:r>
            <a:r>
              <a:rPr lang="de-DE" sz="1600" dirty="0" smtClean="0"/>
              <a:t>einfügen: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Insert(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index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T item</a:t>
            </a:r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de-DE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buFont typeface="+mj-lt"/>
              <a:buAutoNum type="arabicPeriod" startAt="17"/>
            </a:pPr>
            <a:r>
              <a:rPr lang="de-DE" sz="1600" dirty="0"/>
              <a:t>Welche Komplexitätsklasse besitzen die beiden Methoden </a:t>
            </a:r>
            <a:r>
              <a:rPr lang="de-DE" sz="1600" dirty="0" smtClean="0"/>
              <a:t>aus </a:t>
            </a:r>
            <a:r>
              <a:rPr lang="de-DE" sz="1600" dirty="0" err="1" smtClean="0"/>
              <a:t>Augabe</a:t>
            </a:r>
            <a:r>
              <a:rPr lang="de-DE" sz="1600" dirty="0" smtClean="0"/>
              <a:t> 17 im </a:t>
            </a:r>
            <a:r>
              <a:rPr lang="de-DE" sz="1600" dirty="0" err="1"/>
              <a:t>Worst</a:t>
            </a:r>
            <a:r>
              <a:rPr lang="de-DE" sz="1600" dirty="0"/>
              <a:t> Case?</a:t>
            </a:r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 List</a:t>
            </a:r>
            <a:endParaRPr lang="de-DE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497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55446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Einfach verkettete Liste in Java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chemeClr val="tx1"/>
                </a:solidFill>
              </a:rPr>
              <a:t>import</a:t>
            </a:r>
            <a:r>
              <a:rPr lang="de-DE" sz="2000" dirty="0" smtClean="0">
                <a:solidFill>
                  <a:schemeClr val="tx1"/>
                </a:solidFill>
              </a:rPr>
              <a:t> statt </a:t>
            </a:r>
            <a:r>
              <a:rPr lang="de-DE" sz="2000" dirty="0" err="1" smtClean="0">
                <a:solidFill>
                  <a:schemeClr val="tx1"/>
                </a:solidFill>
              </a:rPr>
              <a:t>using</a:t>
            </a:r>
            <a:endParaRPr lang="de-DE" sz="2000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keine Properties, stattdessen </a:t>
            </a:r>
            <a:r>
              <a:rPr lang="de-DE" sz="2000" dirty="0" err="1" smtClean="0">
                <a:solidFill>
                  <a:schemeClr val="tx1"/>
                </a:solidFill>
              </a:rPr>
              <a:t>getter</a:t>
            </a:r>
            <a:r>
              <a:rPr lang="de-DE" sz="2000" dirty="0" smtClean="0">
                <a:solidFill>
                  <a:schemeClr val="tx1"/>
                </a:solidFill>
              </a:rPr>
              <a:t>-/</a:t>
            </a:r>
            <a:r>
              <a:rPr lang="de-DE" sz="2000" dirty="0" err="1" smtClean="0">
                <a:solidFill>
                  <a:schemeClr val="tx1"/>
                </a:solidFill>
              </a:rPr>
              <a:t>setter</a:t>
            </a:r>
            <a:r>
              <a:rPr lang="de-DE" sz="2000" dirty="0" smtClean="0">
                <a:solidFill>
                  <a:schemeClr val="tx1"/>
                </a:solidFill>
              </a:rPr>
              <a:t>-Methoden</a:t>
            </a:r>
            <a:endParaRPr lang="de-DE" sz="2000" dirty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final statt </a:t>
            </a:r>
            <a:r>
              <a:rPr lang="de-DE" sz="2000" dirty="0" err="1" smtClean="0">
                <a:solidFill>
                  <a:schemeClr val="tx1"/>
                </a:solidFill>
              </a:rPr>
              <a:t>sealed</a:t>
            </a:r>
            <a:endParaRPr lang="de-DE" sz="2000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keine </a:t>
            </a:r>
            <a:r>
              <a:rPr lang="de-DE" sz="2000" dirty="0" err="1" smtClean="0">
                <a:solidFill>
                  <a:schemeClr val="tx1"/>
                </a:solidFill>
              </a:rPr>
              <a:t>Indexer</a:t>
            </a: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Anlegen Projekt in </a:t>
            </a:r>
            <a:r>
              <a:rPr lang="de-DE" sz="2000" b="1" dirty="0" err="1" smtClean="0">
                <a:solidFill>
                  <a:schemeClr val="tx1"/>
                </a:solidFill>
              </a:rPr>
              <a:t>Eclipse</a:t>
            </a: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914525" cy="194627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Exkurs: Java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1139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clipse (LinkedList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6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5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 List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20162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Liste, in die im Gegensatz zum Array beliebig viele Objekte eingefügt werden können.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Implementierung über verkettete Liste oder Array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339752" y="414908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763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1187624" y="1556792"/>
            <a:ext cx="727280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chemeClr val="bg1">
                    <a:lumMod val="85000"/>
                  </a:schemeClr>
                </a:solidFill>
              </a:rPr>
              <a:t>3.1 List</a:t>
            </a:r>
          </a:p>
          <a:p>
            <a:pPr algn="ctr"/>
            <a:endParaRPr lang="de-DE" sz="3000" b="1" dirty="0" smtClean="0"/>
          </a:p>
          <a:p>
            <a:r>
              <a:rPr lang="de-DE" sz="3000" dirty="0" smtClean="0"/>
              <a:t>3.1.1 </a:t>
            </a:r>
            <a:r>
              <a:rPr lang="de-DE" sz="3000" dirty="0"/>
              <a:t>Einfach verkettete Liste</a:t>
            </a: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3.1.2 Doppelt verkettete </a:t>
            </a:r>
            <a:r>
              <a:rPr lang="de-DE" sz="3000" dirty="0">
                <a:solidFill>
                  <a:schemeClr val="bg1">
                    <a:lumMod val="85000"/>
                  </a:schemeClr>
                </a:solidFill>
              </a:rPr>
              <a:t>Liste</a:t>
            </a: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3.1.3 Liste über Array</a:t>
            </a:r>
            <a:endParaRPr lang="de-DE" sz="30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3.1.4 Vergleich </a:t>
            </a:r>
            <a:r>
              <a:rPr lang="de-DE" sz="3000" dirty="0" err="1" smtClean="0">
                <a:solidFill>
                  <a:schemeClr val="bg1">
                    <a:lumMod val="85000"/>
                  </a:schemeClr>
                </a:solidFill>
              </a:rPr>
              <a:t>ArrayList</a:t>
            </a:r>
            <a:r>
              <a:rPr lang="de-DE" sz="3000" dirty="0" smtClean="0">
                <a:solidFill>
                  <a:schemeClr val="bg1">
                    <a:lumMod val="85000"/>
                  </a:schemeClr>
                </a:solidFill>
              </a:rPr>
              <a:t> - </a:t>
            </a:r>
            <a:r>
              <a:rPr lang="de-DE" sz="3000" dirty="0" err="1" smtClean="0">
                <a:solidFill>
                  <a:schemeClr val="bg1">
                    <a:lumMod val="85000"/>
                  </a:schemeClr>
                </a:solidFill>
              </a:rPr>
              <a:t>LinkedList</a:t>
            </a:r>
            <a:endParaRPr lang="de-DE" sz="3000" dirty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endParaRPr lang="de-DE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70219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Implementierung über verkettete Liste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845864"/>
              </p:ext>
            </p:extLst>
          </p:nvPr>
        </p:nvGraphicFramePr>
        <p:xfrm>
          <a:off x="2081796" y="1844824"/>
          <a:ext cx="4533837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Visio" r:id="rId4" imgW="3482195" imgH="1379154" progId="Visio.Drawing.15">
                  <p:embed/>
                </p:oleObj>
              </mc:Choice>
              <mc:Fallback>
                <p:oleObj name="Visio" r:id="rId4" imgW="3482195" imgH="1379154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1796" y="1844824"/>
                        <a:ext cx="4533837" cy="180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446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9552" y="692696"/>
            <a:ext cx="78668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List – Implementierung über verkettete Liste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0809470"/>
              </p:ext>
            </p:extLst>
          </p:nvPr>
        </p:nvGraphicFramePr>
        <p:xfrm>
          <a:off x="971600" y="1673423"/>
          <a:ext cx="6558802" cy="3123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9" name="Visio" r:id="rId4" imgW="5600613" imgH="2674819" progId="Visio.Drawing.15">
                  <p:embed/>
                </p:oleObj>
              </mc:Choice>
              <mc:Fallback>
                <p:oleObj name="Visio" r:id="rId4" imgW="5600613" imgH="267481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673423"/>
                        <a:ext cx="6558802" cy="31237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reihandform 6"/>
          <p:cNvSpPr/>
          <p:nvPr/>
        </p:nvSpPr>
        <p:spPr>
          <a:xfrm>
            <a:off x="1165411" y="1254350"/>
            <a:ext cx="2814918" cy="2707341"/>
          </a:xfrm>
          <a:custGeom>
            <a:avLst/>
            <a:gdLst>
              <a:gd name="connsiteX0" fmla="*/ 1004047 w 2814918"/>
              <a:gd name="connsiteY0" fmla="*/ 242047 h 2707341"/>
              <a:gd name="connsiteX1" fmla="*/ 753035 w 2814918"/>
              <a:gd name="connsiteY1" fmla="*/ 259976 h 2707341"/>
              <a:gd name="connsiteX2" fmla="*/ 690282 w 2814918"/>
              <a:gd name="connsiteY2" fmla="*/ 268941 h 2707341"/>
              <a:gd name="connsiteX3" fmla="*/ 600635 w 2814918"/>
              <a:gd name="connsiteY3" fmla="*/ 295835 h 2707341"/>
              <a:gd name="connsiteX4" fmla="*/ 564776 w 2814918"/>
              <a:gd name="connsiteY4" fmla="*/ 304800 h 2707341"/>
              <a:gd name="connsiteX5" fmla="*/ 493059 w 2814918"/>
              <a:gd name="connsiteY5" fmla="*/ 331694 h 2707341"/>
              <a:gd name="connsiteX6" fmla="*/ 475129 w 2814918"/>
              <a:gd name="connsiteY6" fmla="*/ 349623 h 2707341"/>
              <a:gd name="connsiteX7" fmla="*/ 412376 w 2814918"/>
              <a:gd name="connsiteY7" fmla="*/ 367553 h 2707341"/>
              <a:gd name="connsiteX8" fmla="*/ 358588 w 2814918"/>
              <a:gd name="connsiteY8" fmla="*/ 403411 h 2707341"/>
              <a:gd name="connsiteX9" fmla="*/ 322729 w 2814918"/>
              <a:gd name="connsiteY9" fmla="*/ 421341 h 2707341"/>
              <a:gd name="connsiteX10" fmla="*/ 286870 w 2814918"/>
              <a:gd name="connsiteY10" fmla="*/ 457200 h 2707341"/>
              <a:gd name="connsiteX11" fmla="*/ 259976 w 2814918"/>
              <a:gd name="connsiteY11" fmla="*/ 475129 h 2707341"/>
              <a:gd name="connsiteX12" fmla="*/ 224118 w 2814918"/>
              <a:gd name="connsiteY12" fmla="*/ 502023 h 2707341"/>
              <a:gd name="connsiteX13" fmla="*/ 179294 w 2814918"/>
              <a:gd name="connsiteY13" fmla="*/ 555811 h 2707341"/>
              <a:gd name="connsiteX14" fmla="*/ 161365 w 2814918"/>
              <a:gd name="connsiteY14" fmla="*/ 573741 h 2707341"/>
              <a:gd name="connsiteX15" fmla="*/ 143435 w 2814918"/>
              <a:gd name="connsiteY15" fmla="*/ 600635 h 2707341"/>
              <a:gd name="connsiteX16" fmla="*/ 98612 w 2814918"/>
              <a:gd name="connsiteY16" fmla="*/ 663388 h 2707341"/>
              <a:gd name="connsiteX17" fmla="*/ 80682 w 2814918"/>
              <a:gd name="connsiteY17" fmla="*/ 699247 h 2707341"/>
              <a:gd name="connsiteX18" fmla="*/ 44823 w 2814918"/>
              <a:gd name="connsiteY18" fmla="*/ 744070 h 2707341"/>
              <a:gd name="connsiteX19" fmla="*/ 35859 w 2814918"/>
              <a:gd name="connsiteY19" fmla="*/ 779929 h 2707341"/>
              <a:gd name="connsiteX20" fmla="*/ 8965 w 2814918"/>
              <a:gd name="connsiteY20" fmla="*/ 869576 h 2707341"/>
              <a:gd name="connsiteX21" fmla="*/ 0 w 2814918"/>
              <a:gd name="connsiteY21" fmla="*/ 932329 h 2707341"/>
              <a:gd name="connsiteX22" fmla="*/ 8965 w 2814918"/>
              <a:gd name="connsiteY22" fmla="*/ 1129553 h 2707341"/>
              <a:gd name="connsiteX23" fmla="*/ 26894 w 2814918"/>
              <a:gd name="connsiteY23" fmla="*/ 1183341 h 2707341"/>
              <a:gd name="connsiteX24" fmla="*/ 44823 w 2814918"/>
              <a:gd name="connsiteY24" fmla="*/ 1255059 h 2707341"/>
              <a:gd name="connsiteX25" fmla="*/ 53788 w 2814918"/>
              <a:gd name="connsiteY25" fmla="*/ 1506070 h 2707341"/>
              <a:gd name="connsiteX26" fmla="*/ 62753 w 2814918"/>
              <a:gd name="connsiteY26" fmla="*/ 1604682 h 2707341"/>
              <a:gd name="connsiteX27" fmla="*/ 71718 w 2814918"/>
              <a:gd name="connsiteY27" fmla="*/ 1846729 h 2707341"/>
              <a:gd name="connsiteX28" fmla="*/ 98612 w 2814918"/>
              <a:gd name="connsiteY28" fmla="*/ 2357717 h 2707341"/>
              <a:gd name="connsiteX29" fmla="*/ 116541 w 2814918"/>
              <a:gd name="connsiteY29" fmla="*/ 2402541 h 2707341"/>
              <a:gd name="connsiteX30" fmla="*/ 134470 w 2814918"/>
              <a:gd name="connsiteY30" fmla="*/ 2429435 h 2707341"/>
              <a:gd name="connsiteX31" fmla="*/ 152400 w 2814918"/>
              <a:gd name="connsiteY31" fmla="*/ 2501153 h 2707341"/>
              <a:gd name="connsiteX32" fmla="*/ 170329 w 2814918"/>
              <a:gd name="connsiteY32" fmla="*/ 2528047 h 2707341"/>
              <a:gd name="connsiteX33" fmla="*/ 197223 w 2814918"/>
              <a:gd name="connsiteY33" fmla="*/ 2590800 h 2707341"/>
              <a:gd name="connsiteX34" fmla="*/ 224118 w 2814918"/>
              <a:gd name="connsiteY34" fmla="*/ 2644588 h 2707341"/>
              <a:gd name="connsiteX35" fmla="*/ 251012 w 2814918"/>
              <a:gd name="connsiteY35" fmla="*/ 2689411 h 2707341"/>
              <a:gd name="connsiteX36" fmla="*/ 304800 w 2814918"/>
              <a:gd name="connsiteY36" fmla="*/ 2707341 h 2707341"/>
              <a:gd name="connsiteX37" fmla="*/ 457200 w 2814918"/>
              <a:gd name="connsiteY37" fmla="*/ 2698376 h 2707341"/>
              <a:gd name="connsiteX38" fmla="*/ 510988 w 2814918"/>
              <a:gd name="connsiteY38" fmla="*/ 2680447 h 2707341"/>
              <a:gd name="connsiteX39" fmla="*/ 528918 w 2814918"/>
              <a:gd name="connsiteY39" fmla="*/ 2662517 h 2707341"/>
              <a:gd name="connsiteX40" fmla="*/ 555812 w 2814918"/>
              <a:gd name="connsiteY40" fmla="*/ 2644588 h 2707341"/>
              <a:gd name="connsiteX41" fmla="*/ 573741 w 2814918"/>
              <a:gd name="connsiteY41" fmla="*/ 2617694 h 2707341"/>
              <a:gd name="connsiteX42" fmla="*/ 600635 w 2814918"/>
              <a:gd name="connsiteY42" fmla="*/ 2599764 h 2707341"/>
              <a:gd name="connsiteX43" fmla="*/ 618565 w 2814918"/>
              <a:gd name="connsiteY43" fmla="*/ 2581835 h 2707341"/>
              <a:gd name="connsiteX44" fmla="*/ 627529 w 2814918"/>
              <a:gd name="connsiteY44" fmla="*/ 2554941 h 2707341"/>
              <a:gd name="connsiteX45" fmla="*/ 600635 w 2814918"/>
              <a:gd name="connsiteY45" fmla="*/ 2510117 h 2707341"/>
              <a:gd name="connsiteX46" fmla="*/ 609600 w 2814918"/>
              <a:gd name="connsiteY46" fmla="*/ 2187388 h 2707341"/>
              <a:gd name="connsiteX47" fmla="*/ 618565 w 2814918"/>
              <a:gd name="connsiteY47" fmla="*/ 2160494 h 2707341"/>
              <a:gd name="connsiteX48" fmla="*/ 627529 w 2814918"/>
              <a:gd name="connsiteY48" fmla="*/ 2088776 h 2707341"/>
              <a:gd name="connsiteX49" fmla="*/ 636494 w 2814918"/>
              <a:gd name="connsiteY49" fmla="*/ 2061882 h 2707341"/>
              <a:gd name="connsiteX50" fmla="*/ 645459 w 2814918"/>
              <a:gd name="connsiteY50" fmla="*/ 2017059 h 2707341"/>
              <a:gd name="connsiteX51" fmla="*/ 654423 w 2814918"/>
              <a:gd name="connsiteY51" fmla="*/ 1981200 h 2707341"/>
              <a:gd name="connsiteX52" fmla="*/ 663388 w 2814918"/>
              <a:gd name="connsiteY52" fmla="*/ 1936376 h 2707341"/>
              <a:gd name="connsiteX53" fmla="*/ 672353 w 2814918"/>
              <a:gd name="connsiteY53" fmla="*/ 1909482 h 2707341"/>
              <a:gd name="connsiteX54" fmla="*/ 726141 w 2814918"/>
              <a:gd name="connsiteY54" fmla="*/ 1882588 h 2707341"/>
              <a:gd name="connsiteX55" fmla="*/ 762000 w 2814918"/>
              <a:gd name="connsiteY55" fmla="*/ 1864659 h 2707341"/>
              <a:gd name="connsiteX56" fmla="*/ 797859 w 2814918"/>
              <a:gd name="connsiteY56" fmla="*/ 1828800 h 2707341"/>
              <a:gd name="connsiteX57" fmla="*/ 923365 w 2814918"/>
              <a:gd name="connsiteY57" fmla="*/ 1801906 h 2707341"/>
              <a:gd name="connsiteX58" fmla="*/ 959223 w 2814918"/>
              <a:gd name="connsiteY58" fmla="*/ 1792941 h 2707341"/>
              <a:gd name="connsiteX59" fmla="*/ 1506070 w 2814918"/>
              <a:gd name="connsiteY59" fmla="*/ 1792941 h 2707341"/>
              <a:gd name="connsiteX60" fmla="*/ 1568823 w 2814918"/>
              <a:gd name="connsiteY60" fmla="*/ 1801906 h 2707341"/>
              <a:gd name="connsiteX61" fmla="*/ 1864659 w 2814918"/>
              <a:gd name="connsiteY61" fmla="*/ 1819835 h 2707341"/>
              <a:gd name="connsiteX62" fmla="*/ 1954306 w 2814918"/>
              <a:gd name="connsiteY62" fmla="*/ 1828800 h 2707341"/>
              <a:gd name="connsiteX63" fmla="*/ 2268070 w 2814918"/>
              <a:gd name="connsiteY63" fmla="*/ 1819835 h 2707341"/>
              <a:gd name="connsiteX64" fmla="*/ 2303929 w 2814918"/>
              <a:gd name="connsiteY64" fmla="*/ 1810870 h 2707341"/>
              <a:gd name="connsiteX65" fmla="*/ 2402541 w 2814918"/>
              <a:gd name="connsiteY65" fmla="*/ 1766047 h 2707341"/>
              <a:gd name="connsiteX66" fmla="*/ 2501153 w 2814918"/>
              <a:gd name="connsiteY66" fmla="*/ 1721223 h 2707341"/>
              <a:gd name="connsiteX67" fmla="*/ 2528047 w 2814918"/>
              <a:gd name="connsiteY67" fmla="*/ 1694329 h 2707341"/>
              <a:gd name="connsiteX68" fmla="*/ 2572870 w 2814918"/>
              <a:gd name="connsiteY68" fmla="*/ 1667435 h 2707341"/>
              <a:gd name="connsiteX69" fmla="*/ 2608729 w 2814918"/>
              <a:gd name="connsiteY69" fmla="*/ 1640541 h 2707341"/>
              <a:gd name="connsiteX70" fmla="*/ 2653553 w 2814918"/>
              <a:gd name="connsiteY70" fmla="*/ 1559859 h 2707341"/>
              <a:gd name="connsiteX71" fmla="*/ 2698376 w 2814918"/>
              <a:gd name="connsiteY71" fmla="*/ 1479176 h 2707341"/>
              <a:gd name="connsiteX72" fmla="*/ 2743200 w 2814918"/>
              <a:gd name="connsiteY72" fmla="*/ 1380564 h 2707341"/>
              <a:gd name="connsiteX73" fmla="*/ 2770094 w 2814918"/>
              <a:gd name="connsiteY73" fmla="*/ 1272988 h 2707341"/>
              <a:gd name="connsiteX74" fmla="*/ 2779059 w 2814918"/>
              <a:gd name="connsiteY74" fmla="*/ 1192306 h 2707341"/>
              <a:gd name="connsiteX75" fmla="*/ 2805953 w 2814918"/>
              <a:gd name="connsiteY75" fmla="*/ 968188 h 2707341"/>
              <a:gd name="connsiteX76" fmla="*/ 2814918 w 2814918"/>
              <a:gd name="connsiteY76" fmla="*/ 815788 h 2707341"/>
              <a:gd name="connsiteX77" fmla="*/ 2805953 w 2814918"/>
              <a:gd name="connsiteY77" fmla="*/ 519953 h 2707341"/>
              <a:gd name="connsiteX78" fmla="*/ 2725270 w 2814918"/>
              <a:gd name="connsiteY78" fmla="*/ 304800 h 2707341"/>
              <a:gd name="connsiteX79" fmla="*/ 2707341 w 2814918"/>
              <a:gd name="connsiteY79" fmla="*/ 251011 h 2707341"/>
              <a:gd name="connsiteX80" fmla="*/ 2635623 w 2814918"/>
              <a:gd name="connsiteY80" fmla="*/ 170329 h 2707341"/>
              <a:gd name="connsiteX81" fmla="*/ 2581835 w 2814918"/>
              <a:gd name="connsiteY81" fmla="*/ 116541 h 2707341"/>
              <a:gd name="connsiteX82" fmla="*/ 2545976 w 2814918"/>
              <a:gd name="connsiteY82" fmla="*/ 80682 h 2707341"/>
              <a:gd name="connsiteX83" fmla="*/ 2456329 w 2814918"/>
              <a:gd name="connsiteY83" fmla="*/ 53788 h 2707341"/>
              <a:gd name="connsiteX84" fmla="*/ 2402541 w 2814918"/>
              <a:gd name="connsiteY84" fmla="*/ 35859 h 2707341"/>
              <a:gd name="connsiteX85" fmla="*/ 2357718 w 2814918"/>
              <a:gd name="connsiteY85" fmla="*/ 17929 h 2707341"/>
              <a:gd name="connsiteX86" fmla="*/ 2250141 w 2814918"/>
              <a:gd name="connsiteY86" fmla="*/ 8964 h 2707341"/>
              <a:gd name="connsiteX87" fmla="*/ 2196353 w 2814918"/>
              <a:gd name="connsiteY87" fmla="*/ 0 h 2707341"/>
              <a:gd name="connsiteX88" fmla="*/ 1936376 w 2814918"/>
              <a:gd name="connsiteY88" fmla="*/ 8964 h 2707341"/>
              <a:gd name="connsiteX89" fmla="*/ 1864659 w 2814918"/>
              <a:gd name="connsiteY89" fmla="*/ 26894 h 2707341"/>
              <a:gd name="connsiteX90" fmla="*/ 1792941 w 2814918"/>
              <a:gd name="connsiteY90" fmla="*/ 35859 h 2707341"/>
              <a:gd name="connsiteX91" fmla="*/ 1667435 w 2814918"/>
              <a:gd name="connsiteY91" fmla="*/ 53788 h 2707341"/>
              <a:gd name="connsiteX92" fmla="*/ 1631576 w 2814918"/>
              <a:gd name="connsiteY92" fmla="*/ 62753 h 2707341"/>
              <a:gd name="connsiteX93" fmla="*/ 1524000 w 2814918"/>
              <a:gd name="connsiteY93" fmla="*/ 80682 h 2707341"/>
              <a:gd name="connsiteX94" fmla="*/ 1407459 w 2814918"/>
              <a:gd name="connsiteY94" fmla="*/ 116541 h 2707341"/>
              <a:gd name="connsiteX95" fmla="*/ 1380565 w 2814918"/>
              <a:gd name="connsiteY95" fmla="*/ 125506 h 2707341"/>
              <a:gd name="connsiteX96" fmla="*/ 1183341 w 2814918"/>
              <a:gd name="connsiteY96" fmla="*/ 143435 h 2707341"/>
              <a:gd name="connsiteX97" fmla="*/ 1156447 w 2814918"/>
              <a:gd name="connsiteY97" fmla="*/ 152400 h 2707341"/>
              <a:gd name="connsiteX98" fmla="*/ 1075765 w 2814918"/>
              <a:gd name="connsiteY98" fmla="*/ 170329 h 2707341"/>
              <a:gd name="connsiteX99" fmla="*/ 1057835 w 2814918"/>
              <a:gd name="connsiteY99" fmla="*/ 188259 h 2707341"/>
              <a:gd name="connsiteX100" fmla="*/ 950259 w 2814918"/>
              <a:gd name="connsiteY100" fmla="*/ 224117 h 2707341"/>
              <a:gd name="connsiteX101" fmla="*/ 923365 w 2814918"/>
              <a:gd name="connsiteY101" fmla="*/ 233082 h 2707341"/>
              <a:gd name="connsiteX102" fmla="*/ 878541 w 2814918"/>
              <a:gd name="connsiteY102" fmla="*/ 251011 h 27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814918" h="2707341">
                <a:moveTo>
                  <a:pt x="1004047" y="242047"/>
                </a:moveTo>
                <a:cubicBezTo>
                  <a:pt x="862013" y="249522"/>
                  <a:pt x="863897" y="246118"/>
                  <a:pt x="753035" y="259976"/>
                </a:cubicBezTo>
                <a:cubicBezTo>
                  <a:pt x="732068" y="262597"/>
                  <a:pt x="711071" y="265161"/>
                  <a:pt x="690282" y="268941"/>
                </a:cubicBezTo>
                <a:cubicBezTo>
                  <a:pt x="638119" y="278425"/>
                  <a:pt x="662996" y="280244"/>
                  <a:pt x="600635" y="295835"/>
                </a:cubicBezTo>
                <a:cubicBezTo>
                  <a:pt x="588682" y="298823"/>
                  <a:pt x="576312" y="300474"/>
                  <a:pt x="564776" y="304800"/>
                </a:cubicBezTo>
                <a:cubicBezTo>
                  <a:pt x="471018" y="339959"/>
                  <a:pt x="585104" y="308682"/>
                  <a:pt x="493059" y="331694"/>
                </a:cubicBezTo>
                <a:cubicBezTo>
                  <a:pt x="487082" y="337670"/>
                  <a:pt x="482689" y="345843"/>
                  <a:pt x="475129" y="349623"/>
                </a:cubicBezTo>
                <a:cubicBezTo>
                  <a:pt x="428705" y="372834"/>
                  <a:pt x="452030" y="345523"/>
                  <a:pt x="412376" y="367553"/>
                </a:cubicBezTo>
                <a:cubicBezTo>
                  <a:pt x="393539" y="378018"/>
                  <a:pt x="377861" y="393774"/>
                  <a:pt x="358588" y="403411"/>
                </a:cubicBezTo>
                <a:cubicBezTo>
                  <a:pt x="346635" y="409388"/>
                  <a:pt x="333420" y="413323"/>
                  <a:pt x="322729" y="421341"/>
                </a:cubicBezTo>
                <a:cubicBezTo>
                  <a:pt x="309206" y="431484"/>
                  <a:pt x="299705" y="446199"/>
                  <a:pt x="286870" y="457200"/>
                </a:cubicBezTo>
                <a:cubicBezTo>
                  <a:pt x="278690" y="464212"/>
                  <a:pt x="268743" y="468867"/>
                  <a:pt x="259976" y="475129"/>
                </a:cubicBezTo>
                <a:cubicBezTo>
                  <a:pt x="247818" y="483813"/>
                  <a:pt x="235596" y="492458"/>
                  <a:pt x="224118" y="502023"/>
                </a:cubicBezTo>
                <a:cubicBezTo>
                  <a:pt x="202000" y="520455"/>
                  <a:pt x="199987" y="530980"/>
                  <a:pt x="179294" y="555811"/>
                </a:cubicBezTo>
                <a:cubicBezTo>
                  <a:pt x="173883" y="562304"/>
                  <a:pt x="166645" y="567141"/>
                  <a:pt x="161365" y="573741"/>
                </a:cubicBezTo>
                <a:cubicBezTo>
                  <a:pt x="154634" y="582154"/>
                  <a:pt x="149697" y="591868"/>
                  <a:pt x="143435" y="600635"/>
                </a:cubicBezTo>
                <a:cubicBezTo>
                  <a:pt x="129690" y="619878"/>
                  <a:pt x="110685" y="642259"/>
                  <a:pt x="98612" y="663388"/>
                </a:cubicBezTo>
                <a:cubicBezTo>
                  <a:pt x="91982" y="674991"/>
                  <a:pt x="87312" y="687644"/>
                  <a:pt x="80682" y="699247"/>
                </a:cubicBezTo>
                <a:cubicBezTo>
                  <a:pt x="65602" y="725636"/>
                  <a:pt x="64459" y="724435"/>
                  <a:pt x="44823" y="744070"/>
                </a:cubicBezTo>
                <a:cubicBezTo>
                  <a:pt x="41835" y="756023"/>
                  <a:pt x="39399" y="768128"/>
                  <a:pt x="35859" y="779929"/>
                </a:cubicBezTo>
                <a:cubicBezTo>
                  <a:pt x="25058" y="815934"/>
                  <a:pt x="15325" y="834595"/>
                  <a:pt x="8965" y="869576"/>
                </a:cubicBezTo>
                <a:cubicBezTo>
                  <a:pt x="5185" y="890365"/>
                  <a:pt x="2988" y="911411"/>
                  <a:pt x="0" y="932329"/>
                </a:cubicBezTo>
                <a:cubicBezTo>
                  <a:pt x="2988" y="998070"/>
                  <a:pt x="1954" y="1064118"/>
                  <a:pt x="8965" y="1129553"/>
                </a:cubicBezTo>
                <a:cubicBezTo>
                  <a:pt x="10978" y="1148345"/>
                  <a:pt x="20918" y="1165412"/>
                  <a:pt x="26894" y="1183341"/>
                </a:cubicBezTo>
                <a:cubicBezTo>
                  <a:pt x="40678" y="1224694"/>
                  <a:pt x="34005" y="1200963"/>
                  <a:pt x="44823" y="1255059"/>
                </a:cubicBezTo>
                <a:cubicBezTo>
                  <a:pt x="47811" y="1338729"/>
                  <a:pt x="49500" y="1422456"/>
                  <a:pt x="53788" y="1506070"/>
                </a:cubicBezTo>
                <a:cubicBezTo>
                  <a:pt x="55478" y="1539033"/>
                  <a:pt x="61018" y="1571721"/>
                  <a:pt x="62753" y="1604682"/>
                </a:cubicBezTo>
                <a:cubicBezTo>
                  <a:pt x="66997" y="1685308"/>
                  <a:pt x="69622" y="1766019"/>
                  <a:pt x="71718" y="1846729"/>
                </a:cubicBezTo>
                <a:cubicBezTo>
                  <a:pt x="75160" y="1979237"/>
                  <a:pt x="39606" y="2200367"/>
                  <a:pt x="98612" y="2357717"/>
                </a:cubicBezTo>
                <a:cubicBezTo>
                  <a:pt x="104262" y="2372785"/>
                  <a:pt x="109344" y="2388148"/>
                  <a:pt x="116541" y="2402541"/>
                </a:cubicBezTo>
                <a:cubicBezTo>
                  <a:pt x="121359" y="2412178"/>
                  <a:pt x="128494" y="2420470"/>
                  <a:pt x="134470" y="2429435"/>
                </a:cubicBezTo>
                <a:cubicBezTo>
                  <a:pt x="137880" y="2446486"/>
                  <a:pt x="143211" y="2482774"/>
                  <a:pt x="152400" y="2501153"/>
                </a:cubicBezTo>
                <a:cubicBezTo>
                  <a:pt x="157218" y="2510790"/>
                  <a:pt x="164353" y="2519082"/>
                  <a:pt x="170329" y="2528047"/>
                </a:cubicBezTo>
                <a:cubicBezTo>
                  <a:pt x="196067" y="2630997"/>
                  <a:pt x="160077" y="2504126"/>
                  <a:pt x="197223" y="2590800"/>
                </a:cubicBezTo>
                <a:cubicBezTo>
                  <a:pt x="222005" y="2648625"/>
                  <a:pt x="188032" y="2608504"/>
                  <a:pt x="224118" y="2644588"/>
                </a:cubicBezTo>
                <a:cubicBezTo>
                  <a:pt x="230252" y="2662993"/>
                  <a:pt x="231321" y="2679566"/>
                  <a:pt x="251012" y="2689411"/>
                </a:cubicBezTo>
                <a:cubicBezTo>
                  <a:pt x="267916" y="2697863"/>
                  <a:pt x="304800" y="2707341"/>
                  <a:pt x="304800" y="2707341"/>
                </a:cubicBezTo>
                <a:cubicBezTo>
                  <a:pt x="355600" y="2704353"/>
                  <a:pt x="406740" y="2704958"/>
                  <a:pt x="457200" y="2698376"/>
                </a:cubicBezTo>
                <a:cubicBezTo>
                  <a:pt x="475940" y="2695932"/>
                  <a:pt x="510988" y="2680447"/>
                  <a:pt x="510988" y="2680447"/>
                </a:cubicBezTo>
                <a:cubicBezTo>
                  <a:pt x="516965" y="2674470"/>
                  <a:pt x="522318" y="2667797"/>
                  <a:pt x="528918" y="2662517"/>
                </a:cubicBezTo>
                <a:cubicBezTo>
                  <a:pt x="537331" y="2655786"/>
                  <a:pt x="548194" y="2652206"/>
                  <a:pt x="555812" y="2644588"/>
                </a:cubicBezTo>
                <a:cubicBezTo>
                  <a:pt x="563430" y="2636970"/>
                  <a:pt x="566123" y="2625313"/>
                  <a:pt x="573741" y="2617694"/>
                </a:cubicBezTo>
                <a:cubicBezTo>
                  <a:pt x="581360" y="2610075"/>
                  <a:pt x="592222" y="2606495"/>
                  <a:pt x="600635" y="2599764"/>
                </a:cubicBezTo>
                <a:cubicBezTo>
                  <a:pt x="607235" y="2594484"/>
                  <a:pt x="612588" y="2587811"/>
                  <a:pt x="618565" y="2581835"/>
                </a:cubicBezTo>
                <a:cubicBezTo>
                  <a:pt x="621553" y="2572870"/>
                  <a:pt x="627529" y="2564391"/>
                  <a:pt x="627529" y="2554941"/>
                </a:cubicBezTo>
                <a:cubicBezTo>
                  <a:pt x="627529" y="2531665"/>
                  <a:pt x="614838" y="2524320"/>
                  <a:pt x="600635" y="2510117"/>
                </a:cubicBezTo>
                <a:cubicBezTo>
                  <a:pt x="603623" y="2402541"/>
                  <a:pt x="604088" y="2294865"/>
                  <a:pt x="609600" y="2187388"/>
                </a:cubicBezTo>
                <a:cubicBezTo>
                  <a:pt x="610084" y="2177951"/>
                  <a:pt x="616875" y="2169791"/>
                  <a:pt x="618565" y="2160494"/>
                </a:cubicBezTo>
                <a:cubicBezTo>
                  <a:pt x="622875" y="2136791"/>
                  <a:pt x="623219" y="2112479"/>
                  <a:pt x="627529" y="2088776"/>
                </a:cubicBezTo>
                <a:cubicBezTo>
                  <a:pt x="629219" y="2079479"/>
                  <a:pt x="634202" y="2071049"/>
                  <a:pt x="636494" y="2061882"/>
                </a:cubicBezTo>
                <a:cubicBezTo>
                  <a:pt x="640190" y="2047100"/>
                  <a:pt x="642154" y="2031933"/>
                  <a:pt x="645459" y="2017059"/>
                </a:cubicBezTo>
                <a:cubicBezTo>
                  <a:pt x="648132" y="2005032"/>
                  <a:pt x="651750" y="1993227"/>
                  <a:pt x="654423" y="1981200"/>
                </a:cubicBezTo>
                <a:cubicBezTo>
                  <a:pt x="657728" y="1966326"/>
                  <a:pt x="659692" y="1951158"/>
                  <a:pt x="663388" y="1936376"/>
                </a:cubicBezTo>
                <a:cubicBezTo>
                  <a:pt x="665680" y="1927209"/>
                  <a:pt x="666450" y="1916861"/>
                  <a:pt x="672353" y="1909482"/>
                </a:cubicBezTo>
                <a:cubicBezTo>
                  <a:pt x="687333" y="1890757"/>
                  <a:pt x="706371" y="1891061"/>
                  <a:pt x="726141" y="1882588"/>
                </a:cubicBezTo>
                <a:cubicBezTo>
                  <a:pt x="738424" y="1877324"/>
                  <a:pt x="750047" y="1870635"/>
                  <a:pt x="762000" y="1864659"/>
                </a:cubicBezTo>
                <a:cubicBezTo>
                  <a:pt x="773953" y="1852706"/>
                  <a:pt x="781822" y="1834146"/>
                  <a:pt x="797859" y="1828800"/>
                </a:cubicBezTo>
                <a:cubicBezTo>
                  <a:pt x="874503" y="1803251"/>
                  <a:pt x="832894" y="1813214"/>
                  <a:pt x="923365" y="1801906"/>
                </a:cubicBezTo>
                <a:cubicBezTo>
                  <a:pt x="935318" y="1798918"/>
                  <a:pt x="947070" y="1794967"/>
                  <a:pt x="959223" y="1792941"/>
                </a:cubicBezTo>
                <a:cubicBezTo>
                  <a:pt x="1136715" y="1763358"/>
                  <a:pt x="1344851" y="1789899"/>
                  <a:pt x="1506070" y="1792941"/>
                </a:cubicBezTo>
                <a:cubicBezTo>
                  <a:pt x="1526988" y="1795929"/>
                  <a:pt x="1547752" y="1800326"/>
                  <a:pt x="1568823" y="1801906"/>
                </a:cubicBezTo>
                <a:cubicBezTo>
                  <a:pt x="1667339" y="1809295"/>
                  <a:pt x="1766356" y="1810004"/>
                  <a:pt x="1864659" y="1819835"/>
                </a:cubicBezTo>
                <a:lnTo>
                  <a:pt x="1954306" y="1828800"/>
                </a:lnTo>
                <a:cubicBezTo>
                  <a:pt x="2058894" y="1825812"/>
                  <a:pt x="2163577" y="1825194"/>
                  <a:pt x="2268070" y="1819835"/>
                </a:cubicBezTo>
                <a:cubicBezTo>
                  <a:pt x="2280375" y="1819204"/>
                  <a:pt x="2292082" y="1814255"/>
                  <a:pt x="2303929" y="1810870"/>
                </a:cubicBezTo>
                <a:cubicBezTo>
                  <a:pt x="2359215" y="1795074"/>
                  <a:pt x="2313785" y="1801550"/>
                  <a:pt x="2402541" y="1766047"/>
                </a:cubicBezTo>
                <a:cubicBezTo>
                  <a:pt x="2431766" y="1754357"/>
                  <a:pt x="2475586" y="1738267"/>
                  <a:pt x="2501153" y="1721223"/>
                </a:cubicBezTo>
                <a:cubicBezTo>
                  <a:pt x="2511702" y="1714191"/>
                  <a:pt x="2517905" y="1701936"/>
                  <a:pt x="2528047" y="1694329"/>
                </a:cubicBezTo>
                <a:cubicBezTo>
                  <a:pt x="2541986" y="1683875"/>
                  <a:pt x="2558372" y="1677100"/>
                  <a:pt x="2572870" y="1667435"/>
                </a:cubicBezTo>
                <a:cubicBezTo>
                  <a:pt x="2585302" y="1659147"/>
                  <a:pt x="2596776" y="1649506"/>
                  <a:pt x="2608729" y="1640541"/>
                </a:cubicBezTo>
                <a:cubicBezTo>
                  <a:pt x="2692805" y="1500412"/>
                  <a:pt x="2589248" y="1675607"/>
                  <a:pt x="2653553" y="1559859"/>
                </a:cubicBezTo>
                <a:cubicBezTo>
                  <a:pt x="2669801" y="1530613"/>
                  <a:pt x="2686093" y="1509884"/>
                  <a:pt x="2698376" y="1479176"/>
                </a:cubicBezTo>
                <a:cubicBezTo>
                  <a:pt x="2735878" y="1385421"/>
                  <a:pt x="2693618" y="1463202"/>
                  <a:pt x="2743200" y="1380564"/>
                </a:cubicBezTo>
                <a:cubicBezTo>
                  <a:pt x="2752165" y="1344705"/>
                  <a:pt x="2763178" y="1309297"/>
                  <a:pt x="2770094" y="1272988"/>
                </a:cubicBezTo>
                <a:cubicBezTo>
                  <a:pt x="2775157" y="1246406"/>
                  <a:pt x="2775703" y="1219157"/>
                  <a:pt x="2779059" y="1192306"/>
                </a:cubicBezTo>
                <a:cubicBezTo>
                  <a:pt x="2790489" y="1100864"/>
                  <a:pt x="2798975" y="1086813"/>
                  <a:pt x="2805953" y="968188"/>
                </a:cubicBezTo>
                <a:lnTo>
                  <a:pt x="2814918" y="815788"/>
                </a:lnTo>
                <a:cubicBezTo>
                  <a:pt x="2811930" y="717176"/>
                  <a:pt x="2814885" y="618205"/>
                  <a:pt x="2805953" y="519953"/>
                </a:cubicBezTo>
                <a:cubicBezTo>
                  <a:pt x="2798930" y="442699"/>
                  <a:pt x="2754247" y="373621"/>
                  <a:pt x="2725270" y="304800"/>
                </a:cubicBezTo>
                <a:cubicBezTo>
                  <a:pt x="2717936" y="287382"/>
                  <a:pt x="2716391" y="267603"/>
                  <a:pt x="2707341" y="251011"/>
                </a:cubicBezTo>
                <a:cubicBezTo>
                  <a:pt x="2693417" y="225483"/>
                  <a:pt x="2656304" y="191010"/>
                  <a:pt x="2635623" y="170329"/>
                </a:cubicBezTo>
                <a:cubicBezTo>
                  <a:pt x="2602155" y="103392"/>
                  <a:pt x="2639209" y="159571"/>
                  <a:pt x="2581835" y="116541"/>
                </a:cubicBezTo>
                <a:cubicBezTo>
                  <a:pt x="2568312" y="106399"/>
                  <a:pt x="2560041" y="90059"/>
                  <a:pt x="2545976" y="80682"/>
                </a:cubicBezTo>
                <a:cubicBezTo>
                  <a:pt x="2515110" y="60104"/>
                  <a:pt x="2490321" y="63058"/>
                  <a:pt x="2456329" y="53788"/>
                </a:cubicBezTo>
                <a:cubicBezTo>
                  <a:pt x="2438096" y="48815"/>
                  <a:pt x="2420302" y="42318"/>
                  <a:pt x="2402541" y="35859"/>
                </a:cubicBezTo>
                <a:cubicBezTo>
                  <a:pt x="2387418" y="30360"/>
                  <a:pt x="2373565" y="20726"/>
                  <a:pt x="2357718" y="17929"/>
                </a:cubicBezTo>
                <a:cubicBezTo>
                  <a:pt x="2322282" y="11675"/>
                  <a:pt x="2285904" y="12938"/>
                  <a:pt x="2250141" y="8964"/>
                </a:cubicBezTo>
                <a:cubicBezTo>
                  <a:pt x="2232076" y="6957"/>
                  <a:pt x="2214282" y="2988"/>
                  <a:pt x="2196353" y="0"/>
                </a:cubicBezTo>
                <a:cubicBezTo>
                  <a:pt x="2109694" y="2988"/>
                  <a:pt x="2022803" y="1956"/>
                  <a:pt x="1936376" y="8964"/>
                </a:cubicBezTo>
                <a:cubicBezTo>
                  <a:pt x="1911815" y="10955"/>
                  <a:pt x="1888878" y="22353"/>
                  <a:pt x="1864659" y="26894"/>
                </a:cubicBezTo>
                <a:cubicBezTo>
                  <a:pt x="1840980" y="31334"/>
                  <a:pt x="1816812" y="32604"/>
                  <a:pt x="1792941" y="35859"/>
                </a:cubicBezTo>
                <a:cubicBezTo>
                  <a:pt x="1751068" y="41569"/>
                  <a:pt x="1709120" y="46841"/>
                  <a:pt x="1667435" y="53788"/>
                </a:cubicBezTo>
                <a:cubicBezTo>
                  <a:pt x="1655282" y="55814"/>
                  <a:pt x="1643686" y="60482"/>
                  <a:pt x="1631576" y="62753"/>
                </a:cubicBezTo>
                <a:cubicBezTo>
                  <a:pt x="1595845" y="69452"/>
                  <a:pt x="1559859" y="74706"/>
                  <a:pt x="1524000" y="80682"/>
                </a:cubicBezTo>
                <a:cubicBezTo>
                  <a:pt x="1322262" y="147928"/>
                  <a:pt x="1518353" y="84856"/>
                  <a:pt x="1407459" y="116541"/>
                </a:cubicBezTo>
                <a:cubicBezTo>
                  <a:pt x="1398373" y="119137"/>
                  <a:pt x="1389831" y="123653"/>
                  <a:pt x="1380565" y="125506"/>
                </a:cubicBezTo>
                <a:cubicBezTo>
                  <a:pt x="1319302" y="137758"/>
                  <a:pt x="1241180" y="139579"/>
                  <a:pt x="1183341" y="143435"/>
                </a:cubicBezTo>
                <a:cubicBezTo>
                  <a:pt x="1174376" y="146423"/>
                  <a:pt x="1165533" y="149804"/>
                  <a:pt x="1156447" y="152400"/>
                </a:cubicBezTo>
                <a:cubicBezTo>
                  <a:pt x="1126919" y="160836"/>
                  <a:pt x="1106560" y="164170"/>
                  <a:pt x="1075765" y="170329"/>
                </a:cubicBezTo>
                <a:cubicBezTo>
                  <a:pt x="1069788" y="176306"/>
                  <a:pt x="1065530" y="184761"/>
                  <a:pt x="1057835" y="188259"/>
                </a:cubicBezTo>
                <a:cubicBezTo>
                  <a:pt x="1057806" y="188272"/>
                  <a:pt x="974175" y="216145"/>
                  <a:pt x="950259" y="224117"/>
                </a:cubicBezTo>
                <a:cubicBezTo>
                  <a:pt x="941294" y="227105"/>
                  <a:pt x="931228" y="227840"/>
                  <a:pt x="923365" y="233082"/>
                </a:cubicBezTo>
                <a:cubicBezTo>
                  <a:pt x="891497" y="254326"/>
                  <a:pt x="907244" y="251011"/>
                  <a:pt x="878541" y="251011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76284" y="4881207"/>
            <a:ext cx="8640960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>
              <a:spcBef>
                <a:spcPts val="400"/>
              </a:spcBef>
              <a:spcAft>
                <a:spcPts val="0"/>
              </a:spcAft>
            </a:pP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node4 = new Node() { Item = "Schulze " };</a:t>
            </a:r>
            <a:endParaRPr lang="de-DE" dirty="0">
              <a:solidFill>
                <a:srgbClr val="000000"/>
              </a:solidFill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spcBef>
                <a:spcPts val="400"/>
              </a:spcBef>
              <a:spcAft>
                <a:spcPts val="0"/>
              </a:spcAft>
            </a:pP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node3 = new Node() { Item = "Schmidt", Next = node4 };</a:t>
            </a:r>
            <a:endParaRPr lang="de-DE" dirty="0">
              <a:solidFill>
                <a:srgbClr val="000000"/>
              </a:solidFill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spcBef>
                <a:spcPts val="400"/>
              </a:spcBef>
              <a:spcAft>
                <a:spcPts val="0"/>
              </a:spcAft>
            </a:pP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node2 = new Node() { Item = "Müller",  Next = node3 };</a:t>
            </a:r>
            <a:endParaRPr lang="de-DE" dirty="0">
              <a:solidFill>
                <a:srgbClr val="000000"/>
              </a:solidFill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spcBef>
                <a:spcPts val="400"/>
              </a:spcBef>
              <a:spcAft>
                <a:spcPts val="0"/>
              </a:spcAft>
            </a:pP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node1 = new Node() { Item = "Muster", Next = node2 };</a:t>
            </a:r>
            <a:endParaRPr lang="de-DE" dirty="0">
              <a:solidFill>
                <a:srgbClr val="000000"/>
              </a:solidFill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spcBef>
                <a:spcPts val="400"/>
              </a:spcBef>
              <a:spcAft>
                <a:spcPts val="0"/>
              </a:spcAft>
            </a:pP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first = node1;</a:t>
            </a:r>
            <a:endParaRPr lang="de-DE" dirty="0">
              <a:solidFill>
                <a:srgbClr val="000000"/>
              </a:solidFill>
              <a:effectLst/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3.1.1 Einfach verkettete Liste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9415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-CONFIG__" val="version3 50 50 5 14 20 8 0:128:128 186:223:226 0:128:128 186:223:226 aria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nymed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2622</Words>
  <Application>Microsoft Office PowerPoint</Application>
  <PresentationFormat>Bildschirmpräsentation (4:3)</PresentationFormat>
  <Paragraphs>1157</Paragraphs>
  <Slides>59</Slides>
  <Notes>40</Notes>
  <HiddenSlides>0</HiddenSlides>
  <MMClips>1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59</vt:i4>
      </vt:variant>
    </vt:vector>
  </HeadingPairs>
  <TitlesOfParts>
    <vt:vector size="69" baseType="lpstr">
      <vt:lpstr>Arial</vt:lpstr>
      <vt:lpstr>Calibri</vt:lpstr>
      <vt:lpstr>Courier New</vt:lpstr>
      <vt:lpstr>Segoe UI</vt:lpstr>
      <vt:lpstr>Times New Roman</vt:lpstr>
      <vt:lpstr>Verdana</vt:lpstr>
      <vt:lpstr>Wingdings</vt:lpstr>
      <vt:lpstr>Wingdings 2</vt:lpstr>
      <vt:lpstr>Ganymed</vt:lpstr>
      <vt:lpstr>Visio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cordts</dc:creator>
  <cp:lastModifiedBy>Sönke Cordts</cp:lastModifiedBy>
  <cp:revision>480</cp:revision>
  <dcterms:created xsi:type="dcterms:W3CDTF">2008-04-18T08:42:50Z</dcterms:created>
  <dcterms:modified xsi:type="dcterms:W3CDTF">2014-03-27T15:15:13Z</dcterms:modified>
</cp:coreProperties>
</file>