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notesSlides/notesSlide6.xml" ContentType="application/vnd.openxmlformats-officedocument.presentationml.notesSlide+xml"/>
  <Override PartName="/ppt/tags/tag3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4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5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6.xml" ContentType="application/vnd.openxmlformats-officedocument.presentationml.tags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handoutMasterIdLst>
    <p:handoutMasterId r:id="rId30"/>
  </p:handoutMasterIdLst>
  <p:sldIdLst>
    <p:sldId id="256" r:id="rId2"/>
    <p:sldId id="281" r:id="rId3"/>
    <p:sldId id="282" r:id="rId4"/>
    <p:sldId id="301" r:id="rId5"/>
    <p:sldId id="445" r:id="rId6"/>
    <p:sldId id="446" r:id="rId7"/>
    <p:sldId id="447" r:id="rId8"/>
    <p:sldId id="449" r:id="rId9"/>
    <p:sldId id="450" r:id="rId10"/>
    <p:sldId id="451" r:id="rId11"/>
    <p:sldId id="423" r:id="rId12"/>
    <p:sldId id="424" r:id="rId13"/>
    <p:sldId id="425" r:id="rId14"/>
    <p:sldId id="452" r:id="rId15"/>
    <p:sldId id="456" r:id="rId16"/>
    <p:sldId id="389" r:id="rId17"/>
    <p:sldId id="453" r:id="rId18"/>
    <p:sldId id="454" r:id="rId19"/>
    <p:sldId id="457" r:id="rId20"/>
    <p:sldId id="458" r:id="rId21"/>
    <p:sldId id="455" r:id="rId22"/>
    <p:sldId id="459" r:id="rId23"/>
    <p:sldId id="461" r:id="rId24"/>
    <p:sldId id="460" r:id="rId25"/>
    <p:sldId id="462" r:id="rId26"/>
    <p:sldId id="463" r:id="rId27"/>
    <p:sldId id="464" r:id="rId28"/>
  </p:sldIdLst>
  <p:sldSz cx="9144000" cy="6858000" type="screen4x3"/>
  <p:notesSz cx="6858000" cy="9144000"/>
  <p:custDataLst>
    <p:tags r:id="rId31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6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Helle Formatvorlage 2 - Akz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8034E78-7F5D-4C2E-B375-FC64B27BC917}" styleName="Dunkle Formatvorlag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ABFCF23-3B69-468F-B69F-88F6DE6A72F2}" styleName="Mittlere Formatvorlage 1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67" autoAdjust="0"/>
    <p:restoredTop sz="78141" autoAdjust="0"/>
  </p:normalViewPr>
  <p:slideViewPr>
    <p:cSldViewPr showGuides="1">
      <p:cViewPr varScale="1">
        <p:scale>
          <a:sx n="55" d="100"/>
          <a:sy n="55" d="100"/>
        </p:scale>
        <p:origin x="1560" y="36"/>
      </p:cViewPr>
      <p:guideLst>
        <p:guide orient="horz" pos="166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190"/>
    </p:cViewPr>
  </p:sorterViewPr>
  <p:notesViewPr>
    <p:cSldViewPr showGuides="1">
      <p:cViewPr varScale="1">
        <p:scale>
          <a:sx n="78" d="100"/>
          <a:sy n="78" d="100"/>
        </p:scale>
        <p:origin x="-2856" y="-6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755154-7438-4831-B22F-E91BD9D412C3}" type="datetimeFigureOut">
              <a:rPr lang="de-DE" smtClean="0"/>
              <a:pPr/>
              <a:t>27.03.2014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8B3A1E-25E4-4791-A2E0-7B88226C66F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23437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3CD8FA-F00C-4F19-8C91-0E921AE89D18}" type="datetimeFigureOut">
              <a:rPr lang="de-DE" smtClean="0"/>
              <a:pPr/>
              <a:t>27.03.2014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28C8E-25DA-4184-A7B6-50B476E81FB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1996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81222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Garbage-In-Garbage-Out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88081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12815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71731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43071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87956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54239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21998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OneR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{</a:t>
            </a:r>
          </a:p>
          <a:p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internal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Item</a:t>
            </a:r>
          </a:p>
          <a:p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public string Attribute { get; private set; }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public string Classification { get; private set; }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public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Frequency { get; set;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internal Item(string attribute, string classification,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frequency = 1)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Classification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classification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Attribute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attribute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Frequency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frequency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public override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bool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Equals(object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obj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Item item = obj as Item;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Attribute.Equals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item.Attribute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&amp;&amp;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Classification.Equals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item.Classification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override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GetHashCode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Classification.GetHashCode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 +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Attribute.GetHashCode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internal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ItemSet</a:t>
            </a:r>
            <a:endParaRPr lang="de-DE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public string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Column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{ get; private set; }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public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Hashtable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&lt;string, Item&gt;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{ get; private set; }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public double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ErrorRate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{ get; private set;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ItemSet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column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Column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column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Items = new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Hashtable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&lt;string, Item&gt;(10);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 void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AddItem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(string attribute, string classification)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attribute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+ "-&gt;" +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classification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Item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null;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Items.ContainsKey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item = Items[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(item == null)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item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Item(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attribute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classification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Items[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 = item;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}  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else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item.Frequency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++;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Process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result = from Item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Items.Values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orderby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item.Attribute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item.Frequency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descending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select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item;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total = 0;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correct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0;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attribute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null;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foreach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item in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result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total +=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item.Frequency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item.Attribute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+ "-&gt;" +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item.Classification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// Gruppenwechsel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attribute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== null ||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attribute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!=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item.Attribute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attribute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item.Attribute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correct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+=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item.Frequency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else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Items.Remove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ErrorRate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100.0 -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correct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* 100.0 / total);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override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Column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+ "\n";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foreach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(Item value in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Items.Values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s +=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string.Format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  {0}-&gt;{1} : {2}\n",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value.Attribute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value.Classification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value.Frequency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(!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double.IsNaN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ErrorRate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))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s += string.Format("\n  ErrorRate: {0} %\n", ErrorRate);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public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Hashtable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&lt;string, string&gt; Solution { get; private set;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OneR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Solution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Hashtable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&gt;();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Build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TextReader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ArrayList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ItemSet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&gt;();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header =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r.ReadLine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().Split(new char[] { ';' });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// Spaltenüberschriften lesen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foreach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head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header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list.Add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ItemSet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head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// Daten einlesen und Häufigkeiten ermitteln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while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r.ReadLine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()) != null)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tokens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line.Split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[] { ';' });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classfication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tokens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[0];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 = 1; i &lt;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tokens.Length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i++)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attribute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tokens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[i];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[i].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AddItem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attribute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classfication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r.Close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// Gruppen mit bester Vorhersage pro Spalte ermitteln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foreach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items in list)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//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voher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Ausgabe alle Häufigkeitsverteilungen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//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Console.WriteLine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items.Process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//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nacher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Ausgabe bester Häufigkeitsverteilungen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//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Console.WriteLine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// Spalte mit geringster Fehlerrate ermitteln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result = (from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ItemSet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items in list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where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!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double.IsNaN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items.ErrorRate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orderby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items.ErrorRate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select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ItemSet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solution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result.First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// Lösung für Vorhersage speichern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foreach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(Item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solution.Items.Values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Solution.Add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item.Attribute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item.Classification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Console.WriteLine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("".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PadLeft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(80, '_'));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Console.WriteLine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("Regeln: " +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solution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list.Clear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Classify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value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Solution[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value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}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69934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21991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35116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Einfügen:</a:t>
            </a:r>
            <a:r>
              <a:rPr lang="de-DE" baseline="0" dirty="0" smtClean="0"/>
              <a:t> Falls Arrayplatz belegt, linear nächsten freien Platz suchen</a:t>
            </a:r>
            <a:endParaRPr lang="de-DE" dirty="0" smtClean="0"/>
          </a:p>
          <a:p>
            <a:r>
              <a:rPr lang="de-DE" dirty="0" smtClean="0"/>
              <a:t>Suchen: Falls an Arrayplatz</a:t>
            </a:r>
            <a:r>
              <a:rPr lang="de-DE" baseline="0" dirty="0" smtClean="0"/>
              <a:t> nicht gefunden, linear weitersuchen</a:t>
            </a:r>
          </a:p>
          <a:p>
            <a:endParaRPr lang="de-DE" baseline="0" dirty="0" smtClean="0"/>
          </a:p>
          <a:p>
            <a:r>
              <a:rPr lang="de-DE" baseline="0" dirty="0" smtClean="0"/>
              <a:t>Probleme: </a:t>
            </a:r>
          </a:p>
          <a:p>
            <a:pPr marL="228600" indent="-228600">
              <a:buAutoNum type="arabicParenR"/>
            </a:pPr>
            <a:r>
              <a:rPr lang="de-DE" baseline="0" dirty="0" smtClean="0"/>
              <a:t>Bei Werttypen muss ein Wert aus dem Wertebereich als Löschkennzeichen verwendet werden. Soll bei Referenztypen auch NULL als Wert gespeichert werden, gilt das gleiche. Generelle Lösung: Knoten-/Paarklasse mit Zusatzdaten wie Löschkennzeichen (siehe Implementierung lineares Sondieren)</a:t>
            </a:r>
          </a:p>
          <a:p>
            <a:pPr marL="228600" indent="-228600">
              <a:buAutoNum type="arabicParenR"/>
            </a:pPr>
            <a:r>
              <a:rPr lang="de-DE" baseline="0" dirty="0" smtClean="0"/>
              <a:t>Cluster-Bildung </a:t>
            </a:r>
            <a:r>
              <a:rPr lang="de-DE" baseline="0" dirty="0" smtClean="0">
                <a:sym typeface="Wingdings" panose="05000000000000000000" pitchFamily="2" charset="2"/>
              </a:rPr>
              <a:t> Bereiche mit hoher aber auch niedriger Belegung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25540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49719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41294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Bei einer Primzahl</a:t>
            </a:r>
            <a:r>
              <a:rPr lang="de-DE" baseline="0" dirty="0" smtClean="0"/>
              <a:t> (Arraygröße19) werden </a:t>
            </a:r>
            <a:r>
              <a:rPr lang="de-DE" b="1" baseline="0" dirty="0" smtClean="0"/>
              <a:t>alle </a:t>
            </a:r>
            <a:r>
              <a:rPr lang="de-DE" baseline="0" dirty="0" smtClean="0"/>
              <a:t>Plätze überprüft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81714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HashtableLinearProbing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TValue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&gt;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{</a:t>
            </a:r>
          </a:p>
          <a:p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internal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Pair&lt;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TPairKey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TPairValue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&gt;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TPairKey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Key {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private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} //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nicht nachträglich ändern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public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TPairValue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Value { get; set; }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public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bool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IsDeleted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{ get; internal set;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public Pair(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TPairKey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key,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TPairValue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value,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bool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isDeleted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false)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Key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Value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value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IsDeleted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isDeleted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private Pair&lt;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TKey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TValue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&gt;[]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public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Count { get; private set;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HashtableLinearProbing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length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0)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length =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calcPrimeLength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(length == 0 ? 500 * 2 : length * 2);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items = new Pair&lt;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TKey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TValue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&gt;[length];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public void Add(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TKey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key,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TValue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value)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ContainsKey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throw new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ArgumentException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("Item already exist in collection.");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// Überlauf, kein weiteres Element kann aufgenommen werden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(Count+1 ==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items.Length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   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throw new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ArgumentException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("No more space in array.");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Math.Abs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key.GetHashCode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()) %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items.Length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while (items[hash] != null &amp;&amp; !items[hash].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IsDeleted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++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%=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items.Length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items[hash] = new Pair&lt;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TKey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TValue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&gt;(key, value); 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Count++;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Remove(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TKey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Math.Abs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key.GetHashCode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()) %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items.Length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// bei Add wird immer ein leeres Element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beibebehalten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ansonsten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// bei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Füllgrad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100% Endlosschleife bei Suche nach nicht vorhandenem Element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while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 != null)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if (items[hash].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Key.Equals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(key) &amp;&amp; !items[hash].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IsDeleted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//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 nicht auf null setzen, da sonst beim Suchen dahinterliegende nicht mehr gefunden werden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// Kennzeichen, das Eintrag gelöscht. Kein Umkopieren im Array, da sich sonst der Index verändert und der Hash nicht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// mehr passt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].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IsDeleted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true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Count--;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break;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++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              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%=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items.Length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    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TValue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TKey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get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Math.Abs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key.GetHashCode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()) %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items.Length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while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 != null)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{                    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if (items[hash].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Key.Equals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(key) &amp;&amp; !items[hash].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IsDeleted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].Value; 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++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             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%=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items.Length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}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throw new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ArgumentException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("Key not found.");                 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set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(!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ContainsKey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Add(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value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else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update(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value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Clear()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items = new Pair&lt;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TKey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TValue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&gt;[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items.Length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Count = 0;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bool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Contains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TKey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ContainsKey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bool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ContainsKey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TKey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Math.Abs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key.GetHashCode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()) %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items.Length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while (items[hash] != null &amp;&amp; !items[hash].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IsDeleted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        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].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Key.Equals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true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++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         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%=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items.Length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false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private void update(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TKey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key,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TValue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value)</a:t>
            </a:r>
          </a:p>
          <a:p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Math.Abs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key.GetHashCode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()) %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items.Length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while (items[hash] != null &amp;&amp; !items[hash].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IsDeleted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].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Key.Equals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].Value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value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break;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++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%=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items.Length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 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private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calcPrimeLength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length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while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(!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isPrime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(++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length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length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private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bool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isPrime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number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 = 2; i &lt;=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number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/ 2; i++)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number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% i == 0)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false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true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}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49064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53985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25279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Hashtable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TValue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&gt;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internal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Pair&lt;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TPairKey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TPairValue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&gt;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TPairKey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Key {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private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} //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nicht nachträglich ändern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public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TPairValue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Value { get; set;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public Pair(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TPairKey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key,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TPairValue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value)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Key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Value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value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private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ArrayList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&lt;Pair&lt;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TKey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TValue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&gt;&gt;[]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public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Count { get; private set;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double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LoadFactor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get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buckets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0;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foreach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pairs in items)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pairs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!= null)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buckets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++;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return 1.0 - ((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items.Length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 buckets) / (double)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items.Length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// durchschnittlicher Belegungsfaktor</a:t>
            </a:r>
          </a:p>
          <a:p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double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OccupationFactor</a:t>
            </a:r>
            <a:endParaRPr lang="de-DE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get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buckets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0;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foreach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pairs in items)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pairs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!= null)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buckets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++;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(double)Count /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buckets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Hashtable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length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0)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length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length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== 0 ? 500 :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length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   // keine Verdopplung, da eigentlich Daten in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ArrayList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length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calcPrimeLength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length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items = new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ArrayList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&lt;Pair&lt;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TKey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TValue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&gt;&gt;[length];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public void Add(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TKey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key,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TValue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value)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ContainsKey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throw new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ArgumentException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("Item already exist in collection.");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getHash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== null)    // Liste mit Werten existiert noch nicht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ArrayList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&lt;Pair&lt;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TValue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&gt;&gt;();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list.Add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(new Pair&lt;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TKey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TValue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&gt;(key, value)); 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Count++;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Remove(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TKey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getHash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!= null)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nn-NO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for(int i = 0; i &lt; list.Count; i++)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[i].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Key.Equals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list.RemoveAt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(i);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Count--;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break;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TValue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TKey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get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getHash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!= null)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{</a:t>
            </a:r>
          </a:p>
          <a:p>
            <a:r>
              <a:rPr lang="nn-NO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for (int i = 0; i &lt; list.Count; i++)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[i].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Key.Equals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[i].Value;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default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TValue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          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set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(!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ContainsKey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Add(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value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else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update(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value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Clear()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items = items = new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ArrayList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&lt;Pair&lt;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TKey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TValue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&gt;&gt;[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items.Length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Count = 0;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bool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Contains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TKey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ContainsKey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bool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ContainsKey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TKey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getHash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!= null)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nn-NO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for (int i = 0; i &lt; list.Count; i++)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[i].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Key.Equals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true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false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IEnumerable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Values()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foreach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!= null)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{</a:t>
            </a:r>
          </a:p>
          <a:p>
            <a:r>
              <a:rPr lang="nn-NO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for (int i = 0; i &lt; list.Count; i++)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yield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[i].Value;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IEnumerable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Keys()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foreach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!= null)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{</a:t>
            </a:r>
          </a:p>
          <a:p>
            <a:r>
              <a:rPr lang="nn-NO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for (int i = 0; i &lt; list.Count; i++)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yield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[i].Key;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private void update(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TKey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key,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TValue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value)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getHash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!= null)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nn-NO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for (int i = 0; i &lt; list.Count; i++)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[i].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Key.Equals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[i].Value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value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break;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private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calcPrimeLength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length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while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(!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isPrime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(++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length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length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private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bool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isPrime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number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 = 2; i &lt;=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number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/ 2; i++)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number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% i == 0)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false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true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private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getHash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TKey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Math.Abs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key.GetHashCode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()) %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items.Length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}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46441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3919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bgerundetes Rechteck 14"/>
          <p:cNvSpPr/>
          <p:nvPr/>
        </p:nvSpPr>
        <p:spPr>
          <a:xfrm>
            <a:off x="305972" y="330590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Textfeld 6"/>
          <p:cNvSpPr txBox="1"/>
          <p:nvPr userDrawn="1"/>
        </p:nvSpPr>
        <p:spPr>
          <a:xfrm>
            <a:off x="6660232" y="6581001"/>
            <a:ext cx="2232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367CE9CA-8AFD-474E-817D-A7FD2F92BED0}" type="slidenum">
              <a:rPr lang="de-DE" sz="1200" smtClean="0"/>
              <a:pPr algn="r"/>
              <a:t>‹Nr.›</a:t>
            </a:fld>
            <a:endParaRPr lang="de-DE" sz="1200" dirty="0"/>
          </a:p>
        </p:txBody>
      </p:sp>
    </p:spTree>
  </p:cSld>
  <p:clrMapOvr>
    <a:masterClrMapping/>
  </p:clrMapOvr>
  <p:transition spd="slow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bgerundetes Rechtec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extfeld 7"/>
          <p:cNvSpPr txBox="1"/>
          <p:nvPr userDrawn="1"/>
        </p:nvSpPr>
        <p:spPr>
          <a:xfrm>
            <a:off x="6660232" y="6581001"/>
            <a:ext cx="2232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367CE9CA-8AFD-474E-817D-A7FD2F92BED0}" type="slidenum">
              <a:rPr lang="de-DE" sz="1200" smtClean="0"/>
              <a:pPr algn="r"/>
              <a:t>‹Nr.›</a:t>
            </a:fld>
            <a:endParaRPr lang="de-DE" sz="1200" dirty="0"/>
          </a:p>
        </p:txBody>
      </p:sp>
    </p:spTree>
  </p:cSld>
  <p:clrMapOvr>
    <a:masterClrMapping/>
  </p:clrMapOvr>
  <p:transition spd="slow">
    <p:push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bgerundetes Rechtec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7" r:id="rId2"/>
  </p:sldLayoutIdLst>
  <p:transition spd="slow">
    <p:push/>
  </p:transition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Visio-Zeichnung1.vsd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emf"/><Relationship Id="rId5" Type="http://schemas.openxmlformats.org/officeDocument/2006/relationships/package" Target="../embeddings/Microsoft_Visio-Zeichnung2.vsdx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357158" y="2276872"/>
            <a:ext cx="8429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de-DE" sz="2800" b="1" dirty="0" smtClean="0"/>
              <a:t>Algorithmen und Datenstrukturen</a:t>
            </a:r>
            <a:endParaRPr lang="de-DE" sz="2800" dirty="0" smtClean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014"/>
          <a:stretch/>
        </p:blipFill>
        <p:spPr bwMode="auto">
          <a:xfrm>
            <a:off x="-36512" y="-27384"/>
            <a:ext cx="9180512" cy="164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456028" y="4581128"/>
            <a:ext cx="821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Prof. </a:t>
            </a:r>
            <a:r>
              <a:rPr lang="de-DE" smtClean="0"/>
              <a:t>Dr. Sönke </a:t>
            </a:r>
            <a:r>
              <a:rPr lang="de-DE" dirty="0" err="1" smtClean="0"/>
              <a:t>Cordts</a:t>
            </a:r>
            <a:endParaRPr lang="de-DE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9460"/>
    </mc:Choice>
    <mc:Fallback xmlns="">
      <p:transition advTm="946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3.4 Hashtabellen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692696"/>
            <a:ext cx="7866880" cy="5400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1200"/>
              </a:spcAft>
            </a:pPr>
            <a:r>
              <a:rPr lang="de-DE" b="1" dirty="0" smtClean="0">
                <a:solidFill>
                  <a:schemeClr val="tx1"/>
                </a:solidFill>
              </a:rPr>
              <a:t>Kollisionen</a:t>
            </a:r>
            <a:r>
              <a:rPr lang="de-DE" b="1" dirty="0">
                <a:solidFill>
                  <a:schemeClr val="tx1"/>
                </a:solidFill>
              </a:rPr>
              <a:t>: </a:t>
            </a:r>
            <a:r>
              <a:rPr lang="de-DE" b="1" dirty="0" smtClean="0">
                <a:solidFill>
                  <a:schemeClr val="tx1"/>
                </a:solidFill>
              </a:rPr>
              <a:t>	Doppel-</a:t>
            </a:r>
            <a:r>
              <a:rPr lang="de-DE" b="1" dirty="0" err="1" smtClean="0">
                <a:solidFill>
                  <a:schemeClr val="tx1"/>
                </a:solidFill>
              </a:rPr>
              <a:t>Hashing</a:t>
            </a:r>
            <a:endParaRPr lang="de-DE" b="1" dirty="0" smtClean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r>
              <a:rPr lang="de-DE" b="1" dirty="0" smtClean="0">
                <a:solidFill>
                  <a:schemeClr val="tx1"/>
                </a:solidFill>
              </a:rPr>
              <a:t>2 Hashfunktionen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1.te Hashfunktion: Berechnen Array-Index</a:t>
            </a:r>
          </a:p>
          <a:p>
            <a:r>
              <a:rPr lang="de-DE" dirty="0" smtClean="0">
                <a:solidFill>
                  <a:schemeClr val="tx1"/>
                </a:solidFill>
              </a:rPr>
              <a:t>2.te Hashfunktion: Schrittweite beim Einfügen/Suchen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pPr algn="ctr"/>
            <a:r>
              <a:rPr lang="de-DE" i="1" dirty="0" err="1" smtClean="0">
                <a:solidFill>
                  <a:schemeClr val="tx1"/>
                </a:solidFill>
              </a:rPr>
              <a:t>hashSteps</a:t>
            </a:r>
            <a:r>
              <a:rPr lang="de-DE" i="1" dirty="0" smtClean="0">
                <a:solidFill>
                  <a:schemeClr val="tx1"/>
                </a:solidFill>
              </a:rPr>
              <a:t> </a:t>
            </a:r>
            <a:r>
              <a:rPr lang="de-DE" i="1" dirty="0">
                <a:solidFill>
                  <a:schemeClr val="tx1"/>
                </a:solidFill>
              </a:rPr>
              <a:t>= Konstante – (</a:t>
            </a:r>
            <a:r>
              <a:rPr lang="de-DE" i="1" dirty="0" err="1">
                <a:solidFill>
                  <a:schemeClr val="tx1"/>
                </a:solidFill>
              </a:rPr>
              <a:t>Hashkey</a:t>
            </a:r>
            <a:r>
              <a:rPr lang="de-DE" i="1" dirty="0">
                <a:solidFill>
                  <a:schemeClr val="tx1"/>
                </a:solidFill>
              </a:rPr>
              <a:t> </a:t>
            </a:r>
            <a:r>
              <a:rPr lang="de-DE" i="1" dirty="0" err="1">
                <a:solidFill>
                  <a:schemeClr val="tx1"/>
                </a:solidFill>
              </a:rPr>
              <a:t>mod</a:t>
            </a:r>
            <a:r>
              <a:rPr lang="de-DE" i="1" dirty="0">
                <a:solidFill>
                  <a:schemeClr val="tx1"/>
                </a:solidFill>
              </a:rPr>
              <a:t> Konstante)</a:t>
            </a:r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r>
              <a:rPr lang="de-DE" b="1" dirty="0" smtClean="0">
                <a:solidFill>
                  <a:schemeClr val="tx1"/>
                </a:solidFill>
              </a:rPr>
              <a:t>Hinweis:</a:t>
            </a:r>
            <a:r>
              <a:rPr lang="de-DE" dirty="0" smtClean="0">
                <a:solidFill>
                  <a:schemeClr val="tx1"/>
                </a:solidFill>
              </a:rPr>
              <a:t> Modulo der Hashfunktion sollte (generell) Primzahl sein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r>
              <a:rPr lang="de-DE" b="1" dirty="0" smtClean="0">
                <a:solidFill>
                  <a:schemeClr val="tx1"/>
                </a:solidFill>
              </a:rPr>
              <a:t>Warum?</a:t>
            </a:r>
          </a:p>
          <a:p>
            <a:endParaRPr lang="de-DE" b="1" dirty="0" smtClean="0">
              <a:solidFill>
                <a:schemeClr val="tx1"/>
              </a:solidFill>
            </a:endParaRPr>
          </a:p>
          <a:p>
            <a:r>
              <a:rPr lang="de-DE" dirty="0" err="1">
                <a:solidFill>
                  <a:schemeClr val="tx1"/>
                </a:solidFill>
              </a:rPr>
              <a:t>hashSteps</a:t>
            </a:r>
            <a:r>
              <a:rPr lang="de-DE" dirty="0">
                <a:solidFill>
                  <a:schemeClr val="tx1"/>
                </a:solidFill>
              </a:rPr>
              <a:t> = 5 – (0 % 5) = </a:t>
            </a:r>
            <a:r>
              <a:rPr lang="de-DE" b="1" dirty="0" smtClean="0">
                <a:solidFill>
                  <a:schemeClr val="tx1"/>
                </a:solidFill>
              </a:rPr>
              <a:t>5</a:t>
            </a:r>
          </a:p>
          <a:p>
            <a:r>
              <a:rPr lang="de-DE" b="1" dirty="0" smtClean="0">
                <a:solidFill>
                  <a:schemeClr val="tx1"/>
                </a:solidFill>
              </a:rPr>
              <a:t>Arraygröße = 20:</a:t>
            </a:r>
          </a:p>
          <a:p>
            <a:r>
              <a:rPr lang="de-DE" b="1" dirty="0" smtClean="0">
                <a:solidFill>
                  <a:schemeClr val="tx1"/>
                </a:solidFill>
              </a:rPr>
              <a:t>	</a:t>
            </a:r>
            <a:r>
              <a:rPr lang="de-DE" dirty="0" smtClean="0">
                <a:solidFill>
                  <a:schemeClr val="tx1"/>
                </a:solidFill>
              </a:rPr>
              <a:t>Mögliche Positionen: </a:t>
            </a:r>
            <a:r>
              <a:rPr lang="de-DE" b="1" dirty="0" smtClean="0">
                <a:solidFill>
                  <a:schemeClr val="tx1"/>
                </a:solidFill>
              </a:rPr>
              <a:t>0,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b="1" dirty="0" smtClean="0">
                <a:solidFill>
                  <a:schemeClr val="tx1"/>
                </a:solidFill>
              </a:rPr>
              <a:t>5, 10, 15, </a:t>
            </a:r>
            <a:r>
              <a:rPr lang="de-DE" dirty="0" smtClean="0">
                <a:solidFill>
                  <a:schemeClr val="tx1"/>
                </a:solidFill>
              </a:rPr>
              <a:t>0, 5, 10, usw.</a:t>
            </a:r>
          </a:p>
          <a:p>
            <a:r>
              <a:rPr lang="de-DE" b="1" dirty="0" smtClean="0">
                <a:solidFill>
                  <a:schemeClr val="tx1"/>
                </a:solidFill>
              </a:rPr>
              <a:t>Arraygröße = 19: </a:t>
            </a:r>
          </a:p>
          <a:p>
            <a:r>
              <a:rPr lang="de-DE" b="1" dirty="0">
                <a:solidFill>
                  <a:schemeClr val="tx1"/>
                </a:solidFill>
              </a:rPr>
              <a:t>	</a:t>
            </a:r>
            <a:r>
              <a:rPr lang="de-DE" dirty="0">
                <a:solidFill>
                  <a:schemeClr val="tx1"/>
                </a:solidFill>
              </a:rPr>
              <a:t>Mögliche Positionen: </a:t>
            </a:r>
            <a:r>
              <a:rPr lang="de-DE" b="1" dirty="0" smtClean="0">
                <a:solidFill>
                  <a:schemeClr val="tx1"/>
                </a:solidFill>
              </a:rPr>
              <a:t>0, 5</a:t>
            </a:r>
            <a:r>
              <a:rPr lang="de-DE" b="1" dirty="0">
                <a:solidFill>
                  <a:schemeClr val="tx1"/>
                </a:solidFill>
              </a:rPr>
              <a:t>, 10, 15, </a:t>
            </a:r>
            <a:r>
              <a:rPr lang="de-DE" b="1" dirty="0" smtClean="0">
                <a:solidFill>
                  <a:schemeClr val="tx1"/>
                </a:solidFill>
              </a:rPr>
              <a:t>1, 6, 11, 16, 2, 7, 12, </a:t>
            </a:r>
          </a:p>
          <a:p>
            <a:r>
              <a:rPr lang="de-DE" b="1" dirty="0">
                <a:solidFill>
                  <a:schemeClr val="tx1"/>
                </a:solidFill>
              </a:rPr>
              <a:t>	</a:t>
            </a:r>
            <a:r>
              <a:rPr lang="de-DE" b="1" dirty="0" smtClean="0">
                <a:solidFill>
                  <a:schemeClr val="tx1"/>
                </a:solidFill>
              </a:rPr>
              <a:t>		       17, 3, 8, 13, 18, 4, 9, 14</a:t>
            </a:r>
            <a:endParaRPr lang="de-DE" b="1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879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665560" y="692696"/>
            <a:ext cx="7866880" cy="5760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Hashtabelle – Implementierung mit linearem Sondieren</a:t>
            </a: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class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HashtableLinearProbing</a:t>
            </a:r>
            <a:r>
              <a:rPr lang="de-DE" sz="16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de-DE" sz="16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TKey</a:t>
            </a:r>
            <a:r>
              <a:rPr lang="de-DE" sz="16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DE" sz="16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TValue</a:t>
            </a:r>
            <a:r>
              <a:rPr lang="de-DE" sz="16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internal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class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Pair</a:t>
            </a:r>
            <a:r>
              <a:rPr lang="de-DE" sz="16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de-DE" sz="16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TPairKey</a:t>
            </a:r>
            <a:r>
              <a:rPr lang="de-DE" sz="16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DE" sz="16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TPairValue</a:t>
            </a:r>
            <a:r>
              <a:rPr lang="de-DE" sz="16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{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TPairKey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Key {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get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r>
              <a:rPr lang="de-DE" sz="16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private </a:t>
            </a:r>
            <a:r>
              <a:rPr lang="de-DE" sz="16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set</a:t>
            </a:r>
            <a:r>
              <a:rPr lang="de-DE" sz="16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} 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TPairValue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Value {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get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set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 }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bool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IsDeleted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{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get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internal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set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 }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Pair(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TPairKey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key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TPairValue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{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Key =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key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Value =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}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private </a:t>
            </a:r>
            <a:r>
              <a:rPr lang="de-DE" sz="16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Pair&lt;</a:t>
            </a:r>
            <a:r>
              <a:rPr lang="de-DE" sz="16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TKey</a:t>
            </a:r>
            <a:r>
              <a:rPr lang="de-DE" sz="16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DE" sz="16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TValue</a:t>
            </a:r>
            <a:r>
              <a:rPr lang="de-DE" sz="16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&gt;[] </a:t>
            </a:r>
            <a:r>
              <a:rPr lang="de-DE" sz="16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items</a:t>
            </a:r>
            <a:r>
              <a:rPr lang="de-DE" sz="16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Aft>
                <a:spcPts val="600"/>
              </a:spcAft>
            </a:pPr>
            <a:r>
              <a:rPr lang="en-US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pPr>
              <a:spcAft>
                <a:spcPts val="600"/>
              </a:spcAft>
            </a:pPr>
            <a:endParaRPr lang="en-US" sz="16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653136"/>
            <a:ext cx="1914525" cy="1946275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3.4 Hashtabellen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222536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feld 50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Fragen &amp; Antworten</a:t>
            </a:r>
            <a:endParaRPr lang="de-DE" sz="2000" b="1" dirty="0"/>
          </a:p>
        </p:txBody>
      </p:sp>
      <p:pic>
        <p:nvPicPr>
          <p:cNvPr id="5" name="Picture 196" descr="C:\Users\cordts\AppData\Local\Microsoft\Windows\Temporary Internet Files\Content.IE5\L0DKY0PQ\MCj043379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1928802"/>
            <a:ext cx="1999962" cy="1999962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32856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feld 32"/>
          <p:cNvSpPr txBox="1"/>
          <p:nvPr/>
        </p:nvSpPr>
        <p:spPr>
          <a:xfrm>
            <a:off x="500034" y="642918"/>
            <a:ext cx="828680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Aufgaben</a:t>
            </a:r>
          </a:p>
          <a:p>
            <a:endParaRPr lang="de-DE" sz="1600" b="1" dirty="0" smtClean="0"/>
          </a:p>
          <a:p>
            <a:pPr marL="342900" lvl="0" indent="-342900">
              <a:buFont typeface="+mj-lt"/>
              <a:buAutoNum type="arabicPeriod"/>
            </a:pPr>
            <a:r>
              <a:rPr lang="de-DE" sz="1600" dirty="0" smtClean="0"/>
              <a:t>Implementieren Sie Hashtabellen mit Doppel-</a:t>
            </a:r>
            <a:r>
              <a:rPr lang="de-DE" sz="1600" dirty="0" err="1" smtClean="0"/>
              <a:t>Hashing</a:t>
            </a:r>
            <a:r>
              <a:rPr lang="de-DE" sz="1600" dirty="0" smtClean="0"/>
              <a:t>. </a:t>
            </a:r>
            <a:br>
              <a:rPr lang="de-DE" sz="1600" dirty="0" smtClean="0"/>
            </a:br>
            <a:r>
              <a:rPr lang="de-DE" sz="1600" dirty="0" smtClean="0"/>
              <a:t>Verwenden Sie die Lösung aus Folie 11 als Vorlage.</a:t>
            </a:r>
            <a:br>
              <a:rPr lang="de-DE" sz="1600" dirty="0" smtClean="0"/>
            </a:br>
            <a:r>
              <a:rPr lang="de-DE" sz="1600" dirty="0" smtClean="0"/>
              <a:t>Benutzen Sie folgende Hash- und Schrittweitenfunktionen:</a:t>
            </a:r>
            <a:br>
              <a:rPr lang="de-DE" sz="1600" dirty="0" smtClean="0"/>
            </a:br>
            <a:endParaRPr lang="de-DE" sz="1600" dirty="0" smtClean="0"/>
          </a:p>
          <a:p>
            <a:endParaRPr lang="de-DE" sz="1600" dirty="0" smtClean="0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0418" name="Picture 2" descr="C:\Users\cordts\AppData\Local\Microsoft\Windows\Temporary Internet Files\Content.IE5\S52O428X\MCj043265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357166"/>
            <a:ext cx="1714500" cy="1714500"/>
          </a:xfrm>
          <a:prstGeom prst="rect">
            <a:avLst/>
          </a:prstGeom>
          <a:noFill/>
        </p:spPr>
      </p:pic>
      <p:sp>
        <p:nvSpPr>
          <p:cNvPr id="2" name="Rechteck 1"/>
          <p:cNvSpPr/>
          <p:nvPr/>
        </p:nvSpPr>
        <p:spPr>
          <a:xfrm>
            <a:off x="971600" y="2204864"/>
            <a:ext cx="64590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private </a:t>
            </a:r>
            <a:r>
              <a:rPr lang="de-DE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getHashSteps</a:t>
            </a:r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de-DE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TKey</a:t>
            </a:r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key</a:t>
            </a:r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5 - (</a:t>
            </a:r>
            <a:r>
              <a:rPr lang="de-DE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key.GetHashCode</a:t>
            </a:r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() % 5);</a:t>
            </a:r>
          </a:p>
          <a:p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private </a:t>
            </a:r>
            <a:r>
              <a:rPr lang="de-DE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getHash</a:t>
            </a:r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de-DE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TKey</a:t>
            </a:r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key</a:t>
            </a:r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Math.Abs</a:t>
            </a:r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de-DE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key.GetHashCode</a:t>
            </a:r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()) % </a:t>
            </a:r>
            <a:r>
              <a:rPr lang="de-DE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items.Length</a:t>
            </a:r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3.4 Hashtabellen</a:t>
            </a:r>
            <a:endParaRPr lang="de-DE" sz="20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5319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665560" y="692696"/>
            <a:ext cx="7866880" cy="5760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Hashtabelle – Implementierung mit Verkettung</a:t>
            </a: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class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Hashtable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TKey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TValue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internal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class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Pair&lt;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TPairKey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TPairValue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de-DE" sz="16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TPairKey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Key {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get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 private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set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public </a:t>
            </a:r>
            <a:r>
              <a:rPr lang="en-US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TPairValue</a:t>
            </a:r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Value { get; set; }</a:t>
            </a:r>
          </a:p>
          <a:p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public Pair(</a:t>
            </a:r>
            <a:r>
              <a:rPr lang="en-US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TPairKey</a:t>
            </a:r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key, </a:t>
            </a:r>
            <a:r>
              <a:rPr lang="en-US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TPairValue</a:t>
            </a:r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value)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{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Key =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key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Value =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}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private </a:t>
            </a:r>
            <a:r>
              <a:rPr lang="de-DE" sz="16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ArrayList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&lt;Pair&lt;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TKey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TValue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</a:t>
            </a:r>
            <a:r>
              <a:rPr lang="de-DE" sz="16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[] </a:t>
            </a:r>
            <a:r>
              <a:rPr lang="de-DE" sz="16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items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  <a:endParaRPr lang="en-US" sz="16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653136"/>
            <a:ext cx="1914525" cy="1946275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3.4 Hashtabellen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2538852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feld 50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Fragen &amp; Antworten</a:t>
            </a:r>
            <a:endParaRPr lang="de-DE" sz="2000" b="1" dirty="0"/>
          </a:p>
        </p:txBody>
      </p:sp>
      <p:pic>
        <p:nvPicPr>
          <p:cNvPr id="5" name="Picture 196" descr="C:\Users\cordts\AppData\Local\Microsoft\Windows\Temporary Internet Files\Content.IE5\L0DKY0PQ\MCj043379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1928802"/>
            <a:ext cx="1999962" cy="1999962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76912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8136904" cy="56166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Beispiel:	Maschinelle Lernverfahren – </a:t>
            </a:r>
            <a:br>
              <a:rPr lang="de-DE" sz="2000" b="1" dirty="0" smtClean="0">
                <a:solidFill>
                  <a:schemeClr val="tx1"/>
                </a:solidFill>
              </a:rPr>
            </a:br>
            <a:r>
              <a:rPr lang="de-DE" sz="2000" b="1" dirty="0" smtClean="0">
                <a:solidFill>
                  <a:schemeClr val="tx1"/>
                </a:solidFill>
              </a:rPr>
              <a:t>		1-Rule </a:t>
            </a:r>
            <a:r>
              <a:rPr lang="de-DE" sz="2000" b="1" dirty="0" err="1" smtClean="0">
                <a:solidFill>
                  <a:schemeClr val="tx1"/>
                </a:solidFill>
              </a:rPr>
              <a:t>Klassifizierer</a:t>
            </a: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2000" b="1" dirty="0" err="1" smtClean="0">
                <a:solidFill>
                  <a:schemeClr val="tx1"/>
                </a:solidFill>
              </a:rPr>
              <a:t>Klassifizierer</a:t>
            </a:r>
            <a:r>
              <a:rPr lang="de-DE" sz="2000" b="1" dirty="0" smtClean="0">
                <a:solidFill>
                  <a:schemeClr val="tx1"/>
                </a:solidFill>
              </a:rPr>
              <a:t>: </a:t>
            </a:r>
            <a:r>
              <a:rPr lang="de-DE" sz="2000" dirty="0" smtClean="0">
                <a:solidFill>
                  <a:schemeClr val="tx1"/>
                </a:solidFill>
              </a:rPr>
              <a:t>Erkennen von Mustern in bereits erfassten Lerndaten, indem unabhängige Variablen die abhängige Variable vorhersagen können.</a:t>
            </a:r>
          </a:p>
          <a:p>
            <a:pPr>
              <a:spcAft>
                <a:spcPts val="600"/>
              </a:spcAft>
            </a:pPr>
            <a:endParaRPr lang="de-DE" sz="20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1-Rule-Klassifizierer: </a:t>
            </a:r>
            <a:r>
              <a:rPr lang="de-DE" sz="2000" dirty="0" smtClean="0">
                <a:solidFill>
                  <a:schemeClr val="tx1"/>
                </a:solidFill>
              </a:rPr>
              <a:t>Sucht aus mehreren unabhängigen Variablen eine Variable (Regel) heraus, die die abhängige Variable am „besten“ vorhersagt</a:t>
            </a:r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3.4 Hashtabellen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550917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8136904" cy="56166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Beispiel:	Maschinelle Lernverfahren – </a:t>
            </a:r>
            <a:br>
              <a:rPr lang="de-DE" sz="2000" b="1" dirty="0" smtClean="0">
                <a:solidFill>
                  <a:schemeClr val="tx1"/>
                </a:solidFill>
              </a:rPr>
            </a:br>
            <a:r>
              <a:rPr lang="de-DE" sz="2000" b="1" dirty="0" smtClean="0">
                <a:solidFill>
                  <a:schemeClr val="tx1"/>
                </a:solidFill>
              </a:rPr>
              <a:t>		1-Rule </a:t>
            </a:r>
            <a:r>
              <a:rPr lang="de-DE" sz="2000" b="1" dirty="0" err="1" smtClean="0">
                <a:solidFill>
                  <a:schemeClr val="tx1"/>
                </a:solidFill>
              </a:rPr>
              <a:t>Klassifizierer</a:t>
            </a:r>
            <a:endParaRPr lang="de-DE" sz="2000" b="1" dirty="0" smtClean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3.4 Hashtabellen</a:t>
            </a:r>
            <a:endParaRPr lang="de-DE" sz="2000" b="1" dirty="0"/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9446803"/>
              </p:ext>
            </p:extLst>
          </p:nvPr>
        </p:nvGraphicFramePr>
        <p:xfrm>
          <a:off x="611559" y="1412781"/>
          <a:ext cx="7992889" cy="4880832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486116"/>
                <a:gridCol w="1516078"/>
                <a:gridCol w="1558025"/>
                <a:gridCol w="1767759"/>
                <a:gridCol w="1664911"/>
              </a:tblGrid>
              <a:tr h="4320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Haare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Größe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Gewicht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Sonnenschutz-lotion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Sonnenbrand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braun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durchschnitt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schwer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nein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nein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blond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groß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durchschnitt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ja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ja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braun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klein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durchschnitt</a:t>
                      </a:r>
                      <a:endParaRPr lang="de-DE" sz="1600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ja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nein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blond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klein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durchschnitt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nein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ja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braun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durchschnitt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schwer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nein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nein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braun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groß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schwer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ja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nein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rot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groß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schwer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nein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ja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rot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durchschnitt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schwer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nein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ja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blond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klein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leicht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ja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ja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braun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durchschnitt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schwer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nein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ja</a:t>
                      </a:r>
                      <a:endParaRPr lang="de-DE" sz="1600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" name="Abgerundete rechteckige Legende 2"/>
          <p:cNvSpPr/>
          <p:nvPr/>
        </p:nvSpPr>
        <p:spPr>
          <a:xfrm>
            <a:off x="2411760" y="2348880"/>
            <a:ext cx="2736304" cy="1656184"/>
          </a:xfrm>
          <a:prstGeom prst="wedgeRoundRectCallout">
            <a:avLst>
              <a:gd name="adj1" fmla="val 123627"/>
              <a:gd name="adj2" fmla="val -89331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Abhängige (vorherzusagende) Variable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5468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8136904" cy="15836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Beispiel:	Maschinelle Lernverfahren – </a:t>
            </a:r>
            <a:br>
              <a:rPr lang="de-DE" sz="2000" b="1" dirty="0" smtClean="0">
                <a:solidFill>
                  <a:schemeClr val="tx1"/>
                </a:solidFill>
              </a:rPr>
            </a:br>
            <a:r>
              <a:rPr lang="de-DE" sz="2000" b="1" dirty="0" smtClean="0">
                <a:solidFill>
                  <a:schemeClr val="tx1"/>
                </a:solidFill>
              </a:rPr>
              <a:t>		1-Rule </a:t>
            </a:r>
            <a:r>
              <a:rPr lang="de-DE" sz="2000" b="1" dirty="0" err="1" smtClean="0">
                <a:solidFill>
                  <a:schemeClr val="tx1"/>
                </a:solidFill>
              </a:rPr>
              <a:t>Klassifizierer</a:t>
            </a: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Pseudocode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3.4 Hashtabellen</a:t>
            </a:r>
            <a:endParaRPr lang="de-DE" sz="2000" b="1" dirty="0"/>
          </a:p>
        </p:txBody>
      </p:sp>
      <p:cxnSp>
        <p:nvCxnSpPr>
          <p:cNvPr id="7" name="Gerader Verbinder 6"/>
          <p:cNvCxnSpPr/>
          <p:nvPr/>
        </p:nvCxnSpPr>
        <p:spPr>
          <a:xfrm>
            <a:off x="539552" y="2492896"/>
            <a:ext cx="10319" cy="3600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hteck 7"/>
          <p:cNvSpPr/>
          <p:nvPr/>
        </p:nvSpPr>
        <p:spPr>
          <a:xfrm>
            <a:off x="611560" y="2564904"/>
            <a:ext cx="79928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b="1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Function</a:t>
            </a:r>
            <a:r>
              <a:rPr lang="de-DE" sz="16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 1-Rule-Klassifizierer(</a:t>
            </a:r>
            <a:r>
              <a:rPr lang="de-DE" sz="1600" b="1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array</a:t>
            </a:r>
            <a:r>
              <a:rPr lang="de-DE" sz="16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b="1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attributes</a:t>
            </a:r>
            <a:r>
              <a:rPr lang="de-DE" sz="16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de-DE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r>
              <a:rPr lang="de-DE" sz="16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while</a:t>
            </a:r>
            <a:r>
              <a:rPr lang="de-DE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(weiteres Attribut in </a:t>
            </a:r>
            <a:r>
              <a:rPr lang="de-DE" sz="16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attributes</a:t>
            </a:r>
            <a:r>
              <a:rPr lang="de-DE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 vorhanden)</a:t>
            </a:r>
          </a:p>
          <a:p>
            <a:r>
              <a:rPr lang="de-DE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r>
              <a:rPr lang="de-DE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6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while</a:t>
            </a:r>
            <a:r>
              <a:rPr lang="de-DE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(weiterer Wert im Attribut vorhanden)</a:t>
            </a:r>
          </a:p>
          <a:p>
            <a:r>
              <a:rPr lang="de-DE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Zähle Häufigkeit der Werte-Vorhersagewerte-Kombination</a:t>
            </a:r>
          </a:p>
          <a:p>
            <a:r>
              <a:rPr lang="de-DE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Ermittle häufigste Werte-Vorhersagewert-Kombination</a:t>
            </a:r>
          </a:p>
          <a:p>
            <a:r>
              <a:rPr lang="de-DE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Erstelle Regel aus dieser Kombination</a:t>
            </a:r>
          </a:p>
          <a:p>
            <a:r>
              <a:rPr lang="de-DE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    end</a:t>
            </a:r>
          </a:p>
          <a:p>
            <a:r>
              <a:rPr lang="de-DE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    Berechne die Fehlerrate der Regeln</a:t>
            </a:r>
          </a:p>
          <a:p>
            <a:r>
              <a:rPr lang="de-DE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  <a:p>
            <a:r>
              <a:rPr lang="de-DE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r>
              <a:rPr lang="de-DE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Wähle die Regel mit der geringsten Fehlerrate</a:t>
            </a:r>
          </a:p>
          <a:p>
            <a:endParaRPr lang="de-DE" sz="1600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2552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8136904" cy="9361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Beispiel:	Maschinelle Lernverfahren – </a:t>
            </a:r>
            <a:br>
              <a:rPr lang="de-DE" sz="2000" b="1" dirty="0" smtClean="0">
                <a:solidFill>
                  <a:schemeClr val="tx1"/>
                </a:solidFill>
              </a:rPr>
            </a:br>
            <a:r>
              <a:rPr lang="de-DE" sz="2000" b="1" dirty="0" smtClean="0">
                <a:solidFill>
                  <a:schemeClr val="tx1"/>
                </a:solidFill>
              </a:rPr>
              <a:t>		1-Rule </a:t>
            </a:r>
            <a:r>
              <a:rPr lang="de-DE" sz="2000" b="1" dirty="0" err="1" smtClean="0">
                <a:solidFill>
                  <a:schemeClr val="tx1"/>
                </a:solidFill>
              </a:rPr>
              <a:t>Klassifizierer</a:t>
            </a:r>
            <a:endParaRPr lang="de-DE" sz="2000" b="1" dirty="0" smtClean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3.4 Hashtabellen</a:t>
            </a:r>
            <a:endParaRPr lang="de-DE" sz="2000" b="1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1952242"/>
            <a:ext cx="6585520" cy="2203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71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027458" y="532993"/>
            <a:ext cx="700092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Motivation</a:t>
            </a:r>
          </a:p>
          <a:p>
            <a:pPr marL="457200" indent="-457200">
              <a:buFont typeface="+mj-lt"/>
              <a:buAutoNum type="arabicPeriod"/>
            </a:pPr>
            <a:endParaRPr lang="de-DE" sz="2400" dirty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Einführung</a:t>
            </a:r>
          </a:p>
          <a:p>
            <a:pPr marL="457200" indent="-457200">
              <a:buFont typeface="+mj-lt"/>
              <a:buAutoNum type="arabicPeriod"/>
            </a:pPr>
            <a:endParaRPr lang="de-DE" sz="2400" dirty="0" smtClean="0"/>
          </a:p>
          <a:p>
            <a:pPr marL="457200" indent="-457200">
              <a:buAutoNum type="arabicPeriod"/>
            </a:pPr>
            <a:r>
              <a:rPr lang="de-DE" sz="2400" dirty="0" smtClean="0"/>
              <a:t>Datenstrukturen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3.1 List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3.2 Stack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3.3 Queue</a:t>
            </a:r>
          </a:p>
          <a:p>
            <a:pPr lvl="1"/>
            <a:r>
              <a:rPr lang="de-DE" sz="2400" dirty="0" smtClean="0"/>
              <a:t>3.4 Hashtabellen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3.5 Binary </a:t>
            </a:r>
            <a:r>
              <a:rPr lang="de-DE" sz="2400" dirty="0" err="1" smtClean="0">
                <a:solidFill>
                  <a:schemeClr val="bg1">
                    <a:lumMod val="75000"/>
                  </a:schemeClr>
                </a:solidFill>
              </a:rPr>
              <a:t>Tree</a:t>
            </a:r>
            <a:endParaRPr lang="de-DE" sz="240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>
              <a:buAutoNum type="arabicPeriod"/>
            </a:pPr>
            <a:endParaRPr lang="de-DE" sz="24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AutoNum type="arabicPeriod"/>
            </a:pP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Algorithmen</a:t>
            </a:r>
          </a:p>
          <a:p>
            <a:pPr lvl="1"/>
            <a:r>
              <a:rPr lang="de-DE" sz="2400" dirty="0">
                <a:solidFill>
                  <a:schemeClr val="bg1">
                    <a:lumMod val="75000"/>
                  </a:schemeClr>
                </a:solidFill>
              </a:rPr>
              <a:t>4</a:t>
            </a: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.1 </a:t>
            </a: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Binäre Suche</a:t>
            </a:r>
            <a:endParaRPr lang="de-DE" sz="2400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de-DE" sz="2400" dirty="0">
                <a:solidFill>
                  <a:schemeClr val="bg1">
                    <a:lumMod val="75000"/>
                  </a:schemeClr>
                </a:solidFill>
              </a:rPr>
              <a:t>4</a:t>
            </a: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.2 </a:t>
            </a: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Sortieren</a:t>
            </a:r>
            <a:endParaRPr lang="de-DE" sz="2400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de-DE" sz="2400" dirty="0">
                <a:solidFill>
                  <a:schemeClr val="bg1">
                    <a:lumMod val="75000"/>
                  </a:schemeClr>
                </a:solidFill>
              </a:rPr>
              <a:t>4</a:t>
            </a:r>
            <a:r>
              <a:rPr lang="de-DE" sz="2400" smtClean="0">
                <a:solidFill>
                  <a:schemeClr val="bg1">
                    <a:lumMod val="75000"/>
                  </a:schemeClr>
                </a:solidFill>
              </a:rPr>
              <a:t>.3 </a:t>
            </a: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String-Algorithmen</a:t>
            </a:r>
            <a:endParaRPr lang="de-DE" sz="2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Inhalt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3419999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8136904" cy="9361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Beispiel:	Maschinelle Lernverfahren – </a:t>
            </a:r>
            <a:br>
              <a:rPr lang="de-DE" sz="2000" b="1" dirty="0" smtClean="0">
                <a:solidFill>
                  <a:schemeClr val="tx1"/>
                </a:solidFill>
              </a:rPr>
            </a:br>
            <a:r>
              <a:rPr lang="de-DE" sz="2000" b="1" dirty="0" smtClean="0">
                <a:solidFill>
                  <a:schemeClr val="tx1"/>
                </a:solidFill>
              </a:rPr>
              <a:t>		1-Rule </a:t>
            </a:r>
            <a:r>
              <a:rPr lang="de-DE" sz="2000" b="1" dirty="0" err="1" smtClean="0">
                <a:solidFill>
                  <a:schemeClr val="tx1"/>
                </a:solidFill>
              </a:rPr>
              <a:t>Klassifizierer</a:t>
            </a:r>
            <a:endParaRPr lang="de-DE" sz="2000" b="1" dirty="0" smtClean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3.4 Hashtabellen</a:t>
            </a:r>
            <a:endParaRPr lang="de-DE" sz="2000" b="1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1785063"/>
            <a:ext cx="6336704" cy="4596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397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8136904" cy="9361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Beispiel:	Maschinelle Lernverfahren – </a:t>
            </a:r>
            <a:br>
              <a:rPr lang="de-DE" sz="2000" b="1" dirty="0" smtClean="0">
                <a:solidFill>
                  <a:schemeClr val="tx1"/>
                </a:solidFill>
              </a:rPr>
            </a:br>
            <a:r>
              <a:rPr lang="de-DE" sz="2000" b="1" dirty="0" smtClean="0">
                <a:solidFill>
                  <a:schemeClr val="tx1"/>
                </a:solidFill>
              </a:rPr>
              <a:t>		1-Rule </a:t>
            </a:r>
            <a:r>
              <a:rPr lang="de-DE" sz="2000" b="1" dirty="0" err="1" smtClean="0">
                <a:solidFill>
                  <a:schemeClr val="tx1"/>
                </a:solidFill>
              </a:rPr>
              <a:t>Klassifizierer</a:t>
            </a:r>
            <a:endParaRPr lang="de-DE" sz="2000" b="1" dirty="0" smtClean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3.4 Hashtabellen</a:t>
            </a:r>
            <a:endParaRPr lang="de-DE" sz="2000" b="1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891" y="1921385"/>
            <a:ext cx="7884225" cy="2938508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1043608" y="5158927"/>
            <a:ext cx="7272808" cy="112851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spcBef>
                <a:spcPts val="400"/>
              </a:spcBef>
              <a:spcAft>
                <a:spcPts val="400"/>
              </a:spcAft>
            </a:pPr>
            <a:r>
              <a:rPr lang="de-DE" b="1" dirty="0">
                <a:solidFill>
                  <a:srgbClr val="000000"/>
                </a:solidFill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 Haarfarbe = braun </a:t>
            </a:r>
            <a:r>
              <a:rPr lang="de-DE" b="1" dirty="0" smtClean="0">
                <a:solidFill>
                  <a:srgbClr val="000000"/>
                </a:solidFill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dann </a:t>
            </a:r>
            <a:r>
              <a:rPr lang="de-DE" b="1" dirty="0">
                <a:solidFill>
                  <a:srgbClr val="000000"/>
                </a:solidFill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Sonnenbrand = nein</a:t>
            </a:r>
          </a:p>
          <a:p>
            <a:pPr algn="just">
              <a:spcBef>
                <a:spcPts val="400"/>
              </a:spcBef>
              <a:spcAft>
                <a:spcPts val="400"/>
              </a:spcAft>
            </a:pPr>
            <a:r>
              <a:rPr lang="de-DE" b="1" dirty="0" smtClean="0">
                <a:solidFill>
                  <a:srgbClr val="000000"/>
                </a:solidFill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 </a:t>
            </a:r>
            <a:r>
              <a:rPr lang="de-DE" b="1" dirty="0">
                <a:solidFill>
                  <a:srgbClr val="000000"/>
                </a:solidFill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Haarfarbe = rot	</a:t>
            </a:r>
            <a:r>
              <a:rPr lang="de-DE" b="1" dirty="0" smtClean="0">
                <a:solidFill>
                  <a:srgbClr val="000000"/>
                </a:solidFill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dann </a:t>
            </a:r>
            <a:r>
              <a:rPr lang="de-DE" b="1" dirty="0">
                <a:solidFill>
                  <a:srgbClr val="000000"/>
                </a:solidFill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Sonnenbrand = ja</a:t>
            </a:r>
          </a:p>
          <a:p>
            <a:pPr algn="just">
              <a:spcBef>
                <a:spcPts val="400"/>
              </a:spcBef>
              <a:spcAft>
                <a:spcPts val="400"/>
              </a:spcAft>
            </a:pPr>
            <a:r>
              <a:rPr lang="de-DE" b="1" dirty="0" smtClean="0">
                <a:solidFill>
                  <a:srgbClr val="000000"/>
                </a:solidFill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 </a:t>
            </a:r>
            <a:r>
              <a:rPr lang="de-DE" b="1" dirty="0">
                <a:solidFill>
                  <a:srgbClr val="000000"/>
                </a:solidFill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Haarfarbe = blond	</a:t>
            </a:r>
            <a:r>
              <a:rPr lang="de-DE" b="1" dirty="0" smtClean="0">
                <a:solidFill>
                  <a:srgbClr val="000000"/>
                </a:solidFill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dann </a:t>
            </a:r>
            <a:r>
              <a:rPr lang="de-DE" b="1" dirty="0">
                <a:solidFill>
                  <a:srgbClr val="000000"/>
                </a:solidFill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Sonnenbrand = ja</a:t>
            </a:r>
            <a:endParaRPr lang="de-DE" b="1" dirty="0">
              <a:solidFill>
                <a:srgbClr val="000000"/>
              </a:solidFill>
              <a:effectLst/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07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8136904" cy="5400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Beispiel:	Maschinelle Lernverfahren – </a:t>
            </a:r>
            <a:br>
              <a:rPr lang="de-DE" sz="2000" b="1" dirty="0" smtClean="0">
                <a:solidFill>
                  <a:schemeClr val="tx1"/>
                </a:solidFill>
              </a:rPr>
            </a:br>
            <a:r>
              <a:rPr lang="de-DE" sz="2000" b="1" dirty="0" smtClean="0">
                <a:solidFill>
                  <a:schemeClr val="tx1"/>
                </a:solidFill>
              </a:rPr>
              <a:t>		1-Rule </a:t>
            </a:r>
            <a:r>
              <a:rPr lang="de-DE" sz="2000" b="1" dirty="0" err="1" smtClean="0">
                <a:solidFill>
                  <a:schemeClr val="tx1"/>
                </a:solidFill>
              </a:rPr>
              <a:t>Klassifizierer</a:t>
            </a:r>
            <a:endParaRPr lang="de-DE" sz="2000" b="1" dirty="0" smtClean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3.4 Hashtabellen</a:t>
            </a:r>
            <a:endParaRPr lang="de-DE" sz="2000" b="1" dirty="0"/>
          </a:p>
        </p:txBody>
      </p:sp>
      <p:pic>
        <p:nvPicPr>
          <p:cNvPr id="7" name="Grafik 6"/>
          <p:cNvPicPr/>
          <p:nvPr/>
        </p:nvPicPr>
        <p:blipFill>
          <a:blip r:embed="rId3"/>
          <a:stretch>
            <a:fillRect/>
          </a:stretch>
        </p:blipFill>
        <p:spPr>
          <a:xfrm>
            <a:off x="1043608" y="1700808"/>
            <a:ext cx="6840760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591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683568" y="1061877"/>
            <a:ext cx="7722864" cy="5463467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lang="de-DE" b="1" dirty="0" smtClean="0">
              <a:solidFill>
                <a:schemeClr val="tx1"/>
              </a:solidFill>
            </a:endParaRPr>
          </a:p>
          <a:p>
            <a:r>
              <a:rPr lang="de-DE" b="1" dirty="0" smtClean="0">
                <a:solidFill>
                  <a:schemeClr val="tx1"/>
                </a:solidFill>
              </a:rPr>
              <a:t>Abfragesprache </a:t>
            </a:r>
            <a:r>
              <a:rPr lang="de-DE" dirty="0" smtClean="0">
                <a:solidFill>
                  <a:schemeClr val="tx1"/>
                </a:solidFill>
              </a:rPr>
              <a:t>für </a:t>
            </a:r>
            <a:r>
              <a:rPr lang="de-DE" b="1" dirty="0" smtClean="0">
                <a:solidFill>
                  <a:schemeClr val="tx1"/>
                </a:solidFill>
              </a:rPr>
              <a:t>beliebige Datenspeicher </a:t>
            </a:r>
            <a:r>
              <a:rPr lang="de-DE" dirty="0" smtClean="0">
                <a:solidFill>
                  <a:schemeClr val="tx1"/>
                </a:solidFill>
              </a:rPr>
              <a:t>(Datenbanken, XML, ADO.NET-</a:t>
            </a:r>
            <a:r>
              <a:rPr lang="de-DE" dirty="0" err="1" smtClean="0">
                <a:solidFill>
                  <a:schemeClr val="tx1"/>
                </a:solidFill>
              </a:rPr>
              <a:t>DataSets</a:t>
            </a:r>
            <a:r>
              <a:rPr lang="de-DE" dirty="0" smtClean="0">
                <a:solidFill>
                  <a:schemeClr val="tx1"/>
                </a:solidFill>
              </a:rPr>
              <a:t>, allgemeine Datenstrukturen wie List, </a:t>
            </a:r>
            <a:r>
              <a:rPr lang="de-DE" b="1" dirty="0" smtClean="0">
                <a:solidFill>
                  <a:schemeClr val="tx1"/>
                </a:solidFill>
              </a:rPr>
              <a:t>Hashtabellen </a:t>
            </a:r>
            <a:r>
              <a:rPr lang="de-DE" dirty="0" smtClean="0">
                <a:solidFill>
                  <a:schemeClr val="tx1"/>
                </a:solidFill>
              </a:rPr>
              <a:t>u.a.), die für .NET-Sprachen entwickelt wurde.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r>
              <a:rPr lang="de-DE" b="1" dirty="0" smtClean="0">
                <a:solidFill>
                  <a:schemeClr val="tx1"/>
                </a:solidFill>
              </a:rPr>
              <a:t>Voraussetzung: </a:t>
            </a:r>
            <a:r>
              <a:rPr lang="de-DE" dirty="0" smtClean="0">
                <a:solidFill>
                  <a:schemeClr val="tx1"/>
                </a:solidFill>
              </a:rPr>
              <a:t>Klasse muss </a:t>
            </a:r>
            <a:r>
              <a:rPr lang="de-DE" dirty="0" err="1" smtClean="0">
                <a:solidFill>
                  <a:schemeClr val="tx1"/>
                </a:solidFill>
              </a:rPr>
              <a:t>IEnumerable</a:t>
            </a:r>
            <a:r>
              <a:rPr lang="de-DE" dirty="0" smtClean="0">
                <a:solidFill>
                  <a:schemeClr val="tx1"/>
                </a:solidFill>
              </a:rPr>
              <a:t> implementieren</a:t>
            </a:r>
          </a:p>
          <a:p>
            <a:endParaRPr lang="de-DE" b="1" dirty="0">
              <a:solidFill>
                <a:schemeClr val="tx1"/>
              </a:solidFill>
            </a:endParaRPr>
          </a:p>
          <a:p>
            <a:r>
              <a:rPr lang="de-DE" b="1" dirty="0" smtClean="0">
                <a:solidFill>
                  <a:schemeClr val="tx1"/>
                </a:solidFill>
              </a:rPr>
              <a:t>Zwei Abfragearten:</a:t>
            </a:r>
            <a:endParaRPr lang="de-DE" b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SQL-ähnlich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Methodenaufrufe</a:t>
            </a:r>
          </a:p>
          <a:p>
            <a:endParaRPr lang="en-US" sz="1600" dirty="0" smtClean="0">
              <a:solidFill>
                <a:schemeClr val="tx1"/>
              </a:solidFill>
            </a:endParaRPr>
          </a:p>
          <a:p>
            <a:r>
              <a:rPr lang="de-DE" sz="14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de-DE" sz="14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persons</a:t>
            </a:r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de-DE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</a:t>
            </a:r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[] </a:t>
            </a:r>
            <a:r>
              <a:rPr lang="de-DE" sz="14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{"</a:t>
            </a:r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Hans Muster", "Peter Schmidt</a:t>
            </a:r>
            <a:r>
              <a:rPr lang="de-DE" sz="14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"};</a:t>
            </a:r>
            <a:br>
              <a:rPr lang="de-DE" sz="14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de-DE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query1 = </a:t>
            </a:r>
            <a:r>
              <a:rPr lang="de-DE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from</a:t>
            </a:r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p in </a:t>
            </a:r>
            <a:r>
              <a:rPr lang="de-DE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persons</a:t>
            </a:r>
            <a:endParaRPr lang="de-DE" sz="14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de-DE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where</a:t>
            </a:r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p.IndexOf</a:t>
            </a:r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('M') &gt; 0</a:t>
            </a:r>
          </a:p>
          <a:p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de-DE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select</a:t>
            </a:r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p.ToUpper</a:t>
            </a:r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r>
              <a:rPr lang="de-DE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query2 = </a:t>
            </a:r>
            <a:r>
              <a:rPr lang="de-DE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persons</a:t>
            </a:r>
            <a:endParaRPr lang="de-DE" sz="14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.</a:t>
            </a:r>
            <a:r>
              <a:rPr lang="de-DE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Where</a:t>
            </a:r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de-DE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person</a:t>
            </a:r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=&gt; </a:t>
            </a:r>
            <a:r>
              <a:rPr lang="de-DE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person.IndexOf</a:t>
            </a:r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('M') &gt; 0)</a:t>
            </a:r>
          </a:p>
          <a:p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.Select(p =&gt; </a:t>
            </a:r>
            <a:r>
              <a:rPr lang="de-DE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p.ToUpper</a:t>
            </a:r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());</a:t>
            </a:r>
          </a:p>
          <a:p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</a:t>
            </a:r>
          </a:p>
          <a:p>
            <a:r>
              <a:rPr lang="de-DE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foreach</a:t>
            </a:r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de-DE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p in query2)</a:t>
            </a:r>
          </a:p>
          <a:p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Console.WriteLine</a:t>
            </a:r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(p);</a:t>
            </a:r>
          </a:p>
        </p:txBody>
      </p:sp>
      <p:sp>
        <p:nvSpPr>
          <p:cNvPr id="12" name="Abgerundetes Rechteck 11"/>
          <p:cNvSpPr/>
          <p:nvPr/>
        </p:nvSpPr>
        <p:spPr>
          <a:xfrm>
            <a:off x="683568" y="476672"/>
            <a:ext cx="7722864" cy="580617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b="1" dirty="0" smtClean="0"/>
              <a:t>Exkurs 	</a:t>
            </a:r>
            <a:r>
              <a:rPr lang="de-DE" sz="2000" dirty="0"/>
              <a:t>LINQ (Language-Integrated Query)</a:t>
            </a:r>
            <a:endParaRPr lang="de-DE" sz="2000" b="1" dirty="0"/>
          </a:p>
        </p:txBody>
      </p:sp>
      <p:sp>
        <p:nvSpPr>
          <p:cNvPr id="6" name="Textfeld 5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3.4 Hashtabellen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3618193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7866880" cy="33843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List – Welche Methoden/Eigenschaften sollen implementiert werden?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r>
              <a:rPr lang="de-DE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de-DE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de-DE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Build</a:t>
            </a:r>
            <a:r>
              <a:rPr lang="de-DE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de-DE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TextReader</a:t>
            </a:r>
            <a:r>
              <a:rPr lang="de-DE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r)</a:t>
            </a:r>
          </a:p>
          <a:p>
            <a:r>
              <a:rPr lang="de-DE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de-DE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</a:t>
            </a:r>
            <a:r>
              <a:rPr lang="de-DE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Classify</a:t>
            </a:r>
            <a:r>
              <a:rPr lang="de-DE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de-DE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</a:t>
            </a:r>
            <a:r>
              <a:rPr lang="de-DE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</a:t>
            </a:r>
            <a:r>
              <a:rPr lang="de-DE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3.4 Hashtabellen</a:t>
            </a:r>
            <a:endParaRPr lang="de-DE" sz="2000" b="1" dirty="0"/>
          </a:p>
        </p:txBody>
      </p:sp>
      <p:pic>
        <p:nvPicPr>
          <p:cNvPr id="7" name="Grafik 6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60" b="1787"/>
          <a:stretch/>
        </p:blipFill>
        <p:spPr bwMode="auto">
          <a:xfrm>
            <a:off x="2558625" y="2562192"/>
            <a:ext cx="3237511" cy="41071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653136"/>
            <a:ext cx="1914525" cy="194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28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feld 50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Fragen &amp; Antworten</a:t>
            </a:r>
            <a:endParaRPr lang="de-DE" sz="2000" b="1" dirty="0"/>
          </a:p>
        </p:txBody>
      </p:sp>
      <p:pic>
        <p:nvPicPr>
          <p:cNvPr id="5" name="Picture 196" descr="C:\Users\cordts\AppData\Local\Microsoft\Windows\Temporary Internet Files\Content.IE5\L0DKY0PQ\MCj043379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1928802"/>
            <a:ext cx="1999962" cy="1999962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23029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7866880" cy="52565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err="1" smtClean="0">
                <a:solidFill>
                  <a:schemeClr val="tx1"/>
                </a:solidFill>
              </a:rPr>
              <a:t>GetHashCode</a:t>
            </a:r>
            <a:r>
              <a:rPr lang="de-DE" sz="2000" b="1" dirty="0" smtClean="0">
                <a:solidFill>
                  <a:schemeClr val="tx1"/>
                </a:solidFill>
              </a:rPr>
              <a:t> und </a:t>
            </a:r>
            <a:r>
              <a:rPr lang="de-DE" sz="2000" b="1" dirty="0" err="1" smtClean="0">
                <a:solidFill>
                  <a:schemeClr val="tx1"/>
                </a:solidFill>
              </a:rPr>
              <a:t>Equals</a:t>
            </a: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2000" dirty="0" smtClean="0">
                <a:solidFill>
                  <a:schemeClr val="tx1"/>
                </a:solidFill>
              </a:rPr>
              <a:t>Bei Verwendung einer Klasse (Referenztypen) als </a:t>
            </a:r>
            <a:r>
              <a:rPr lang="de-DE" sz="2000" dirty="0" err="1" smtClean="0">
                <a:solidFill>
                  <a:schemeClr val="tx1"/>
                </a:solidFill>
              </a:rPr>
              <a:t>Hashtable</a:t>
            </a:r>
            <a:r>
              <a:rPr lang="de-DE" sz="2000" dirty="0" smtClean="0">
                <a:solidFill>
                  <a:schemeClr val="tx1"/>
                </a:solidFill>
              </a:rPr>
              <a:t>-Index müssen die beiden von </a:t>
            </a:r>
            <a:r>
              <a:rPr lang="de-DE" sz="2000" dirty="0" err="1" smtClean="0">
                <a:solidFill>
                  <a:schemeClr val="tx1"/>
                </a:solidFill>
              </a:rPr>
              <a:t>Object</a:t>
            </a:r>
            <a:r>
              <a:rPr lang="de-DE" sz="2000" dirty="0" smtClean="0">
                <a:solidFill>
                  <a:schemeClr val="tx1"/>
                </a:solidFill>
              </a:rPr>
              <a:t> abgeleiteten Methoden </a:t>
            </a:r>
            <a:r>
              <a:rPr lang="de-DE" sz="2000" dirty="0" err="1" smtClean="0">
                <a:solidFill>
                  <a:schemeClr val="tx1"/>
                </a:solidFill>
              </a:rPr>
              <a:t>GetHashCode</a:t>
            </a:r>
            <a:r>
              <a:rPr lang="de-DE" sz="2000" dirty="0" smtClean="0">
                <a:solidFill>
                  <a:schemeClr val="tx1"/>
                </a:solidFill>
              </a:rPr>
              <a:t> und </a:t>
            </a:r>
            <a:r>
              <a:rPr lang="de-DE" sz="2000" dirty="0" err="1" smtClean="0">
                <a:solidFill>
                  <a:schemeClr val="tx1"/>
                </a:solidFill>
              </a:rPr>
              <a:t>Equals</a:t>
            </a:r>
            <a:r>
              <a:rPr lang="de-DE" sz="2000" dirty="0" smtClean="0">
                <a:solidFill>
                  <a:schemeClr val="tx1"/>
                </a:solidFill>
              </a:rPr>
              <a:t> überschrieben werden.</a:t>
            </a:r>
          </a:p>
          <a:p>
            <a:pPr>
              <a:spcAft>
                <a:spcPts val="600"/>
              </a:spcAft>
            </a:pPr>
            <a:endParaRPr lang="de-DE" sz="20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Überprüfen in .NET-Quellcode:</a:t>
            </a:r>
          </a:p>
          <a:p>
            <a:pPr lvl="1">
              <a:spcAft>
                <a:spcPts val="600"/>
              </a:spcAft>
            </a:pPr>
            <a:r>
              <a:rPr lang="de-DE" sz="2000" dirty="0" smtClean="0">
                <a:solidFill>
                  <a:schemeClr val="tx1"/>
                </a:solidFill>
              </a:rPr>
              <a:t>Visual Studio 2013</a:t>
            </a:r>
          </a:p>
          <a:p>
            <a:pPr lvl="1">
              <a:spcAft>
                <a:spcPts val="600"/>
              </a:spcAft>
            </a:pPr>
            <a:r>
              <a:rPr lang="de-DE" sz="2000" dirty="0" err="1">
                <a:solidFill>
                  <a:schemeClr val="tx1"/>
                </a:solidFill>
              </a:rPr>
              <a:t>DEBUGGEN</a:t>
            </a:r>
            <a:r>
              <a:rPr lang="de-DE" sz="2000" dirty="0" err="1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de-DE" sz="2000" dirty="0" err="1">
                <a:solidFill>
                  <a:schemeClr val="tx1"/>
                </a:solidFill>
              </a:rPr>
              <a:t>Optionen</a:t>
            </a:r>
            <a:r>
              <a:rPr lang="de-DE" sz="2000" dirty="0">
                <a:solidFill>
                  <a:schemeClr val="tx1"/>
                </a:solidFill>
              </a:rPr>
              <a:t> und </a:t>
            </a:r>
            <a:r>
              <a:rPr lang="de-DE" sz="2000" dirty="0" smtClean="0">
                <a:solidFill>
                  <a:schemeClr val="tx1"/>
                </a:solidFill>
              </a:rPr>
              <a:t>Einstellungen</a:t>
            </a:r>
          </a:p>
          <a:p>
            <a:pPr lvl="1">
              <a:spcAft>
                <a:spcPts val="600"/>
              </a:spcAft>
            </a:pPr>
            <a:r>
              <a:rPr lang="de-DE" sz="2000" dirty="0" smtClean="0">
                <a:solidFill>
                  <a:schemeClr val="tx1"/>
                </a:solidFill>
              </a:rPr>
              <a:t>Microsoft Symbolserver: </a:t>
            </a:r>
            <a:r>
              <a:rPr lang="de-DE" sz="2000" dirty="0">
                <a:solidFill>
                  <a:schemeClr val="tx1"/>
                </a:solidFill>
              </a:rPr>
              <a:t>http://msdl.microsoft.com/download/symbols</a:t>
            </a:r>
            <a:endParaRPr lang="de-DE" sz="2000" dirty="0" smtClean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3.4 Hashtabellen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2001294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feld 32"/>
          <p:cNvSpPr txBox="1"/>
          <p:nvPr/>
        </p:nvSpPr>
        <p:spPr>
          <a:xfrm>
            <a:off x="500034" y="642918"/>
            <a:ext cx="8286808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Aufgaben</a:t>
            </a:r>
          </a:p>
          <a:p>
            <a:endParaRPr lang="de-DE" sz="1600" b="1" dirty="0" smtClean="0"/>
          </a:p>
          <a:p>
            <a:pPr marL="342900" lvl="0" indent="-342900">
              <a:buFont typeface="+mj-lt"/>
              <a:buAutoNum type="arabicPeriod" startAt="2"/>
            </a:pPr>
            <a:r>
              <a:rPr lang="de-DE" sz="1600" dirty="0"/>
              <a:t>Ändern Sie die Methode </a:t>
            </a:r>
            <a:r>
              <a:rPr lang="de-DE" sz="1600" dirty="0" err="1"/>
              <a:t>HashtableLinearProbing</a:t>
            </a:r>
            <a:r>
              <a:rPr lang="de-DE" sz="1600" dirty="0"/>
              <a:t> so, dass beim 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>Einfügen </a:t>
            </a:r>
            <a:r>
              <a:rPr lang="de-DE" sz="1600" dirty="0"/>
              <a:t>eines neuen Elementes das Array gegebenenfalls 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>mit­wächst </a:t>
            </a:r>
            <a:r>
              <a:rPr lang="de-DE" sz="1600" dirty="0"/>
              <a:t>und ein „</a:t>
            </a:r>
            <a:r>
              <a:rPr lang="de-DE" sz="1600" dirty="0" err="1"/>
              <a:t>Rehashing</a:t>
            </a:r>
            <a:r>
              <a:rPr lang="de-DE" sz="1600" dirty="0"/>
              <a:t>“ durchgeführt </a:t>
            </a:r>
            <a:r>
              <a:rPr lang="de-DE" sz="1600" dirty="0" smtClean="0"/>
              <a:t>wird.</a:t>
            </a:r>
          </a:p>
          <a:p>
            <a:pPr marL="342900" lvl="0" indent="-342900">
              <a:buFont typeface="+mj-lt"/>
              <a:buAutoNum type="arabicPeriod" startAt="2"/>
            </a:pPr>
            <a:endParaRPr lang="de-DE" sz="1600" dirty="0" smtClean="0"/>
          </a:p>
          <a:p>
            <a:pPr marL="342900" indent="-342900">
              <a:buFont typeface="+mj-lt"/>
              <a:buAutoNum type="arabicPeriod" startAt="2"/>
            </a:pPr>
            <a:r>
              <a:rPr lang="de-DE" sz="1600" dirty="0"/>
              <a:t>In der Klasse </a:t>
            </a:r>
            <a:r>
              <a:rPr lang="de-DE" sz="1600" dirty="0" err="1"/>
              <a:t>HashtableLinearProbing</a:t>
            </a:r>
            <a:r>
              <a:rPr lang="de-DE" sz="1600" dirty="0"/>
              <a:t> wurde ein </a:t>
            </a:r>
            <a:r>
              <a:rPr lang="de-DE" sz="1600" dirty="0" err="1"/>
              <a:t>Indexer</a:t>
            </a:r>
            <a:r>
              <a:rPr lang="de-DE" sz="1600" dirty="0"/>
              <a:t> ange­legt, um über den Schlüssel den entsprechenden Wert zu ermit­teln. Schreiben Sie die entsprechende </a:t>
            </a:r>
            <a:r>
              <a:rPr lang="de-DE" sz="1600" dirty="0" err="1"/>
              <a:t>set</a:t>
            </a:r>
            <a:r>
              <a:rPr lang="de-DE" sz="1600" dirty="0"/>
              <a:t>-Methode, um für einen bestehenden Schlüssel den Wert zu ändern bzw. das Schlüssel-Wert-Paar neu einzufügen.</a:t>
            </a:r>
          </a:p>
          <a:p>
            <a:pPr lvl="0"/>
            <a:r>
              <a:rPr lang="de-DE" sz="1600" dirty="0" smtClean="0"/>
              <a:t/>
            </a:r>
            <a:br>
              <a:rPr lang="de-DE" sz="1600" dirty="0" smtClean="0"/>
            </a:br>
            <a:endParaRPr lang="de-DE" sz="1600" dirty="0" smtClean="0"/>
          </a:p>
          <a:p>
            <a:endParaRPr lang="de-DE" sz="1600" dirty="0" smtClean="0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0418" name="Picture 2" descr="C:\Users\cordts\AppData\Local\Microsoft\Windows\Temporary Internet Files\Content.IE5\S52O428X\MCj043265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357166"/>
            <a:ext cx="1714500" cy="1714500"/>
          </a:xfrm>
          <a:prstGeom prst="rect">
            <a:avLst/>
          </a:prstGeom>
          <a:noFill/>
        </p:spPr>
      </p:pic>
      <p:sp>
        <p:nvSpPr>
          <p:cNvPr id="7" name="Textfeld 6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3.4 Hashtabellen</a:t>
            </a:r>
            <a:endParaRPr lang="de-DE" sz="20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75646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3568" y="1556792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 smtClean="0"/>
              <a:t>3.4 Hashtabellen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Inhalt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1392723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3.4 Hashtabellen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692696"/>
            <a:ext cx="7866880" cy="19442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Hashtabelle (assoziatives Array)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Hashtabellen sind mit einem Array vergleichbar, bei denen der Index beliebige Werte annehmen kann. Da zwischen Wert und Index meistens eine Assoziation vorliegt, bezeichnet man sie auch als assoziative Arrays.</a:t>
            </a:r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22921" y="2780928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Beispiel:</a:t>
            </a:r>
          </a:p>
          <a:p>
            <a:endParaRPr lang="de-DE" b="1" dirty="0"/>
          </a:p>
          <a:p>
            <a:r>
              <a:rPr lang="de-DE" dirty="0" smtClean="0"/>
              <a:t>	</a:t>
            </a:r>
            <a:r>
              <a:rPr lang="de-DE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Einwohner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["Schleswig-Holstein"] = 2838000</a:t>
            </a:r>
          </a:p>
          <a:p>
            <a:endParaRPr lang="de-DE" b="1" dirty="0" smtClean="0"/>
          </a:p>
        </p:txBody>
      </p:sp>
    </p:spTree>
    <p:extLst>
      <p:ext uri="{BB962C8B-B14F-4D97-AF65-F5344CB8AC3E}">
        <p14:creationId xmlns:p14="http://schemas.microsoft.com/office/powerpoint/2010/main" val="1622849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3.4 Hashtabellen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692696"/>
            <a:ext cx="7866880" cy="40324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b="1" dirty="0" smtClean="0">
                <a:solidFill>
                  <a:schemeClr val="tx1"/>
                </a:solidFill>
              </a:rPr>
              <a:t>Hashfunktion</a:t>
            </a:r>
          </a:p>
          <a:p>
            <a:endParaRPr lang="de-DE" b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Implementierung der Hashtabelle über Array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Abbildung des Hashtabellen-Index in Array-Index </a:t>
            </a:r>
            <a:br>
              <a:rPr lang="de-DE" dirty="0" smtClean="0">
                <a:solidFill>
                  <a:schemeClr val="tx1"/>
                </a:solidFill>
              </a:rPr>
            </a:br>
            <a:r>
              <a:rPr lang="de-DE" dirty="0" smtClean="0">
                <a:solidFill>
                  <a:schemeClr val="tx1"/>
                </a:solidFill>
              </a:rPr>
              <a:t>z.B. Schleswig-Holstein </a:t>
            </a:r>
            <a:r>
              <a:rPr lang="de-DE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de-DE" dirty="0" smtClean="0">
                <a:solidFill>
                  <a:schemeClr val="tx1"/>
                </a:solidFill>
              </a:rPr>
              <a:t>5</a:t>
            </a:r>
            <a:br>
              <a:rPr lang="de-DE" dirty="0" smtClean="0">
                <a:solidFill>
                  <a:schemeClr val="tx1"/>
                </a:solidFill>
              </a:rPr>
            </a:br>
            <a:endParaRPr lang="de-DE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 smtClean="0">
                <a:solidFill>
                  <a:schemeClr val="tx1"/>
                </a:solidFill>
              </a:rPr>
              <a:t>Modulo</a:t>
            </a:r>
            <a:r>
              <a:rPr lang="de-DE" dirty="0" smtClean="0">
                <a:solidFill>
                  <a:schemeClr val="tx1"/>
                </a:solidFill>
              </a:rPr>
              <a:t>: </a:t>
            </a:r>
            <a:r>
              <a:rPr lang="de-DE" dirty="0" err="1" smtClean="0">
                <a:solidFill>
                  <a:schemeClr val="tx1"/>
                </a:solidFill>
              </a:rPr>
              <a:t>Teilerrest</a:t>
            </a:r>
            <a:r>
              <a:rPr lang="de-DE" dirty="0" smtClean="0">
                <a:solidFill>
                  <a:schemeClr val="tx1"/>
                </a:solidFill>
              </a:rPr>
              <a:t> einer Division, wobei als Teiler die Länge des Arrays verwendet wird</a:t>
            </a:r>
            <a:br>
              <a:rPr lang="de-DE" dirty="0" smtClean="0">
                <a:solidFill>
                  <a:schemeClr val="tx1"/>
                </a:solidFill>
              </a:rPr>
            </a:br>
            <a:r>
              <a:rPr lang="de-DE" dirty="0" smtClean="0">
                <a:solidFill>
                  <a:schemeClr val="tx1"/>
                </a:solidFill>
              </a:rPr>
              <a:t/>
            </a:r>
            <a:br>
              <a:rPr lang="de-DE" dirty="0" smtClean="0">
                <a:solidFill>
                  <a:schemeClr val="tx1"/>
                </a:solidFill>
              </a:rPr>
            </a:br>
            <a:r>
              <a:rPr lang="de-DE" dirty="0" smtClean="0">
                <a:solidFill>
                  <a:schemeClr val="tx1"/>
                </a:solidFill>
              </a:rPr>
              <a:t>	</a:t>
            </a:r>
            <a:r>
              <a:rPr lang="de-DE" i="1" dirty="0" err="1" smtClean="0">
                <a:solidFill>
                  <a:schemeClr val="tx1"/>
                </a:solidFill>
              </a:rPr>
              <a:t>arrayIndex</a:t>
            </a:r>
            <a:r>
              <a:rPr lang="de-DE" i="1" dirty="0" smtClean="0">
                <a:solidFill>
                  <a:schemeClr val="tx1"/>
                </a:solidFill>
              </a:rPr>
              <a:t> </a:t>
            </a:r>
            <a:r>
              <a:rPr lang="de-DE" i="1" dirty="0">
                <a:solidFill>
                  <a:schemeClr val="tx1"/>
                </a:solidFill>
              </a:rPr>
              <a:t>= </a:t>
            </a:r>
            <a:r>
              <a:rPr lang="de-DE" i="1" dirty="0" err="1">
                <a:solidFill>
                  <a:schemeClr val="tx1"/>
                </a:solidFill>
              </a:rPr>
              <a:t>semantischeZahl</a:t>
            </a:r>
            <a:r>
              <a:rPr lang="de-DE" i="1" dirty="0">
                <a:solidFill>
                  <a:schemeClr val="tx1"/>
                </a:solidFill>
              </a:rPr>
              <a:t> </a:t>
            </a:r>
            <a:r>
              <a:rPr lang="de-DE" i="1" dirty="0" err="1">
                <a:solidFill>
                  <a:schemeClr val="tx1"/>
                </a:solidFill>
              </a:rPr>
              <a:t>mod</a:t>
            </a:r>
            <a:r>
              <a:rPr lang="de-DE" i="1" dirty="0">
                <a:solidFill>
                  <a:schemeClr val="tx1"/>
                </a:solidFill>
              </a:rPr>
              <a:t> </a:t>
            </a:r>
            <a:r>
              <a:rPr lang="de-DE" i="1" dirty="0" err="1" smtClean="0">
                <a:solidFill>
                  <a:schemeClr val="tx1"/>
                </a:solidFill>
              </a:rPr>
              <a:t>array.Length</a:t>
            </a:r>
            <a:r>
              <a:rPr lang="de-DE" dirty="0" smtClean="0">
                <a:solidFill>
                  <a:schemeClr val="tx1"/>
                </a:solidFill>
              </a:rPr>
              <a:t/>
            </a:r>
            <a:br>
              <a:rPr lang="de-DE" dirty="0" smtClean="0">
                <a:solidFill>
                  <a:schemeClr val="tx1"/>
                </a:solidFill>
              </a:rPr>
            </a:br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913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3.4 Hashtabellen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692696"/>
            <a:ext cx="7866880" cy="10261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b="1" dirty="0" smtClean="0">
                <a:solidFill>
                  <a:schemeClr val="tx1"/>
                </a:solidFill>
              </a:rPr>
              <a:t>Problem der Kollisionen</a:t>
            </a:r>
          </a:p>
          <a:p>
            <a:endParaRPr lang="de-DE" b="1" dirty="0" smtClean="0">
              <a:solidFill>
                <a:schemeClr val="tx1"/>
              </a:solidFill>
            </a:endParaRPr>
          </a:p>
          <a:p>
            <a:r>
              <a:rPr lang="de-DE" b="1" dirty="0">
                <a:solidFill>
                  <a:schemeClr val="tx1"/>
                </a:solidFill>
              </a:rPr>
              <a:t>Beispiel</a:t>
            </a:r>
          </a:p>
          <a:p>
            <a:r>
              <a:rPr lang="de-DE" dirty="0" smtClean="0">
                <a:solidFill>
                  <a:schemeClr val="tx1"/>
                </a:solidFill>
              </a:rPr>
              <a:t/>
            </a:r>
            <a:br>
              <a:rPr lang="de-DE" dirty="0" smtClean="0">
                <a:solidFill>
                  <a:schemeClr val="tx1"/>
                </a:solidFill>
              </a:rPr>
            </a:br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2457" y="1700808"/>
            <a:ext cx="3241069" cy="4802400"/>
          </a:xfrm>
          <a:prstGeom prst="rect">
            <a:avLst/>
          </a:prstGeom>
        </p:spPr>
      </p:pic>
      <p:sp>
        <p:nvSpPr>
          <p:cNvPr id="5" name="Freihandform 4"/>
          <p:cNvSpPr/>
          <p:nvPr/>
        </p:nvSpPr>
        <p:spPr>
          <a:xfrm>
            <a:off x="3787096" y="2584791"/>
            <a:ext cx="1779691" cy="2303207"/>
          </a:xfrm>
          <a:custGeom>
            <a:avLst/>
            <a:gdLst>
              <a:gd name="connsiteX0" fmla="*/ 1377757 w 1779691"/>
              <a:gd name="connsiteY0" fmla="*/ 2134 h 2303207"/>
              <a:gd name="connsiteX1" fmla="*/ 1367708 w 1779691"/>
              <a:gd name="connsiteY1" fmla="*/ 52376 h 2303207"/>
              <a:gd name="connsiteX2" fmla="*/ 1337563 w 1779691"/>
              <a:gd name="connsiteY2" fmla="*/ 72473 h 2303207"/>
              <a:gd name="connsiteX3" fmla="*/ 1317467 w 1779691"/>
              <a:gd name="connsiteY3" fmla="*/ 102618 h 2303207"/>
              <a:gd name="connsiteX4" fmla="*/ 1297370 w 1779691"/>
              <a:gd name="connsiteY4" fmla="*/ 162908 h 2303207"/>
              <a:gd name="connsiteX5" fmla="*/ 1307418 w 1779691"/>
              <a:gd name="connsiteY5" fmla="*/ 424165 h 2303207"/>
              <a:gd name="connsiteX6" fmla="*/ 1297370 w 1779691"/>
              <a:gd name="connsiteY6" fmla="*/ 564842 h 2303207"/>
              <a:gd name="connsiteX7" fmla="*/ 1277273 w 1779691"/>
              <a:gd name="connsiteY7" fmla="*/ 645229 h 2303207"/>
              <a:gd name="connsiteX8" fmla="*/ 1247128 w 1779691"/>
              <a:gd name="connsiteY8" fmla="*/ 695471 h 2303207"/>
              <a:gd name="connsiteX9" fmla="*/ 1216983 w 1779691"/>
              <a:gd name="connsiteY9" fmla="*/ 725616 h 2303207"/>
              <a:gd name="connsiteX10" fmla="*/ 1176790 w 1779691"/>
              <a:gd name="connsiteY10" fmla="*/ 806003 h 2303207"/>
              <a:gd name="connsiteX11" fmla="*/ 1156693 w 1779691"/>
              <a:gd name="connsiteY11" fmla="*/ 846196 h 2303207"/>
              <a:gd name="connsiteX12" fmla="*/ 1136596 w 1779691"/>
              <a:gd name="connsiteY12" fmla="*/ 876341 h 2303207"/>
              <a:gd name="connsiteX13" fmla="*/ 1096403 w 1779691"/>
              <a:gd name="connsiteY13" fmla="*/ 966776 h 2303207"/>
              <a:gd name="connsiteX14" fmla="*/ 1056209 w 1779691"/>
              <a:gd name="connsiteY14" fmla="*/ 1037115 h 2303207"/>
              <a:gd name="connsiteX15" fmla="*/ 1005968 w 1779691"/>
              <a:gd name="connsiteY15" fmla="*/ 1127550 h 2303207"/>
              <a:gd name="connsiteX16" fmla="*/ 985871 w 1779691"/>
              <a:gd name="connsiteY16" fmla="*/ 1187840 h 2303207"/>
              <a:gd name="connsiteX17" fmla="*/ 955726 w 1779691"/>
              <a:gd name="connsiteY17" fmla="*/ 1228033 h 2303207"/>
              <a:gd name="connsiteX18" fmla="*/ 915533 w 1779691"/>
              <a:gd name="connsiteY18" fmla="*/ 1288323 h 2303207"/>
              <a:gd name="connsiteX19" fmla="*/ 885388 w 1779691"/>
              <a:gd name="connsiteY19" fmla="*/ 1328517 h 2303207"/>
              <a:gd name="connsiteX20" fmla="*/ 845194 w 1779691"/>
              <a:gd name="connsiteY20" fmla="*/ 1388807 h 2303207"/>
              <a:gd name="connsiteX21" fmla="*/ 825097 w 1779691"/>
              <a:gd name="connsiteY21" fmla="*/ 1418952 h 2303207"/>
              <a:gd name="connsiteX22" fmla="*/ 794952 w 1779691"/>
              <a:gd name="connsiteY22" fmla="*/ 1459145 h 2303207"/>
              <a:gd name="connsiteX23" fmla="*/ 754759 w 1779691"/>
              <a:gd name="connsiteY23" fmla="*/ 1499339 h 2303207"/>
              <a:gd name="connsiteX24" fmla="*/ 714566 w 1779691"/>
              <a:gd name="connsiteY24" fmla="*/ 1559629 h 2303207"/>
              <a:gd name="connsiteX25" fmla="*/ 694469 w 1779691"/>
              <a:gd name="connsiteY25" fmla="*/ 1589774 h 2303207"/>
              <a:gd name="connsiteX26" fmla="*/ 624130 w 1779691"/>
              <a:gd name="connsiteY26" fmla="*/ 1650064 h 2303207"/>
              <a:gd name="connsiteX27" fmla="*/ 593985 w 1779691"/>
              <a:gd name="connsiteY27" fmla="*/ 1680209 h 2303207"/>
              <a:gd name="connsiteX28" fmla="*/ 533695 w 1779691"/>
              <a:gd name="connsiteY28" fmla="*/ 1710354 h 2303207"/>
              <a:gd name="connsiteX29" fmla="*/ 473405 w 1779691"/>
              <a:gd name="connsiteY29" fmla="*/ 1760596 h 2303207"/>
              <a:gd name="connsiteX30" fmla="*/ 393018 w 1779691"/>
              <a:gd name="connsiteY30" fmla="*/ 1830934 h 2303207"/>
              <a:gd name="connsiteX31" fmla="*/ 372922 w 1779691"/>
              <a:gd name="connsiteY31" fmla="*/ 1861079 h 2303207"/>
              <a:gd name="connsiteX32" fmla="*/ 312631 w 1779691"/>
              <a:gd name="connsiteY32" fmla="*/ 1911321 h 2303207"/>
              <a:gd name="connsiteX33" fmla="*/ 272438 w 1779691"/>
              <a:gd name="connsiteY33" fmla="*/ 1961563 h 2303207"/>
              <a:gd name="connsiteX34" fmla="*/ 262390 w 1779691"/>
              <a:gd name="connsiteY34" fmla="*/ 1991708 h 2303207"/>
              <a:gd name="connsiteX35" fmla="*/ 202100 w 1779691"/>
              <a:gd name="connsiteY35" fmla="*/ 2051998 h 2303207"/>
              <a:gd name="connsiteX36" fmla="*/ 182003 w 1779691"/>
              <a:gd name="connsiteY36" fmla="*/ 2082143 h 2303207"/>
              <a:gd name="connsiteX37" fmla="*/ 121713 w 1779691"/>
              <a:gd name="connsiteY37" fmla="*/ 2122337 h 2303207"/>
              <a:gd name="connsiteX38" fmla="*/ 81519 w 1779691"/>
              <a:gd name="connsiteY38" fmla="*/ 2182627 h 2303207"/>
              <a:gd name="connsiteX39" fmla="*/ 21229 w 1779691"/>
              <a:gd name="connsiteY39" fmla="*/ 2202723 h 2303207"/>
              <a:gd name="connsiteX40" fmla="*/ 1133 w 1779691"/>
              <a:gd name="connsiteY40" fmla="*/ 2232868 h 2303207"/>
              <a:gd name="connsiteX41" fmla="*/ 61423 w 1779691"/>
              <a:gd name="connsiteY41" fmla="*/ 2273062 h 2303207"/>
              <a:gd name="connsiteX42" fmla="*/ 121713 w 1779691"/>
              <a:gd name="connsiteY42" fmla="*/ 2303207 h 2303207"/>
              <a:gd name="connsiteX43" fmla="*/ 182003 w 1779691"/>
              <a:gd name="connsiteY43" fmla="*/ 2273062 h 2303207"/>
              <a:gd name="connsiteX44" fmla="*/ 212148 w 1779691"/>
              <a:gd name="connsiteY44" fmla="*/ 2263014 h 2303207"/>
              <a:gd name="connsiteX45" fmla="*/ 292535 w 1779691"/>
              <a:gd name="connsiteY45" fmla="*/ 2232868 h 2303207"/>
              <a:gd name="connsiteX46" fmla="*/ 322680 w 1779691"/>
              <a:gd name="connsiteY46" fmla="*/ 2212772 h 2303207"/>
              <a:gd name="connsiteX47" fmla="*/ 362873 w 1779691"/>
              <a:gd name="connsiteY47" fmla="*/ 2202723 h 2303207"/>
              <a:gd name="connsiteX48" fmla="*/ 453308 w 1779691"/>
              <a:gd name="connsiteY48" fmla="*/ 2172578 h 2303207"/>
              <a:gd name="connsiteX49" fmla="*/ 483453 w 1779691"/>
              <a:gd name="connsiteY49" fmla="*/ 2162530 h 2303207"/>
              <a:gd name="connsiteX50" fmla="*/ 513599 w 1779691"/>
              <a:gd name="connsiteY50" fmla="*/ 2142433 h 2303207"/>
              <a:gd name="connsiteX51" fmla="*/ 593985 w 1779691"/>
              <a:gd name="connsiteY51" fmla="*/ 2112288 h 2303207"/>
              <a:gd name="connsiteX52" fmla="*/ 654275 w 1779691"/>
              <a:gd name="connsiteY52" fmla="*/ 2062046 h 2303207"/>
              <a:gd name="connsiteX53" fmla="*/ 684420 w 1779691"/>
              <a:gd name="connsiteY53" fmla="*/ 2031901 h 2303207"/>
              <a:gd name="connsiteX54" fmla="*/ 744711 w 1779691"/>
              <a:gd name="connsiteY54" fmla="*/ 2021853 h 2303207"/>
              <a:gd name="connsiteX55" fmla="*/ 774856 w 1779691"/>
              <a:gd name="connsiteY55" fmla="*/ 2011805 h 2303207"/>
              <a:gd name="connsiteX56" fmla="*/ 805001 w 1779691"/>
              <a:gd name="connsiteY56" fmla="*/ 1991708 h 2303207"/>
              <a:gd name="connsiteX57" fmla="*/ 855242 w 1779691"/>
              <a:gd name="connsiteY57" fmla="*/ 1961563 h 2303207"/>
              <a:gd name="connsiteX58" fmla="*/ 925581 w 1779691"/>
              <a:gd name="connsiteY58" fmla="*/ 1921370 h 2303207"/>
              <a:gd name="connsiteX59" fmla="*/ 1026064 w 1779691"/>
              <a:gd name="connsiteY59" fmla="*/ 1861079 h 2303207"/>
              <a:gd name="connsiteX60" fmla="*/ 1036113 w 1779691"/>
              <a:gd name="connsiteY60" fmla="*/ 1830934 h 2303207"/>
              <a:gd name="connsiteX61" fmla="*/ 1066258 w 1779691"/>
              <a:gd name="connsiteY61" fmla="*/ 1810838 h 2303207"/>
              <a:gd name="connsiteX62" fmla="*/ 1126548 w 1779691"/>
              <a:gd name="connsiteY62" fmla="*/ 1760596 h 2303207"/>
              <a:gd name="connsiteX63" fmla="*/ 1166741 w 1779691"/>
              <a:gd name="connsiteY63" fmla="*/ 1710354 h 2303207"/>
              <a:gd name="connsiteX64" fmla="*/ 1176790 w 1779691"/>
              <a:gd name="connsiteY64" fmla="*/ 1680209 h 2303207"/>
              <a:gd name="connsiteX65" fmla="*/ 1257177 w 1779691"/>
              <a:gd name="connsiteY65" fmla="*/ 1569677 h 2303207"/>
              <a:gd name="connsiteX66" fmla="*/ 1287322 w 1779691"/>
              <a:gd name="connsiteY66" fmla="*/ 1539532 h 2303207"/>
              <a:gd name="connsiteX67" fmla="*/ 1337563 w 1779691"/>
              <a:gd name="connsiteY67" fmla="*/ 1479242 h 2303207"/>
              <a:gd name="connsiteX68" fmla="*/ 1357660 w 1779691"/>
              <a:gd name="connsiteY68" fmla="*/ 1449097 h 2303207"/>
              <a:gd name="connsiteX69" fmla="*/ 1387805 w 1779691"/>
              <a:gd name="connsiteY69" fmla="*/ 1408904 h 2303207"/>
              <a:gd name="connsiteX70" fmla="*/ 1478240 w 1779691"/>
              <a:gd name="connsiteY70" fmla="*/ 1328517 h 2303207"/>
              <a:gd name="connsiteX71" fmla="*/ 1518434 w 1779691"/>
              <a:gd name="connsiteY71" fmla="*/ 1288323 h 2303207"/>
              <a:gd name="connsiteX72" fmla="*/ 1538530 w 1779691"/>
              <a:gd name="connsiteY72" fmla="*/ 1207937 h 2303207"/>
              <a:gd name="connsiteX73" fmla="*/ 1558627 w 1779691"/>
              <a:gd name="connsiteY73" fmla="*/ 1167743 h 2303207"/>
              <a:gd name="connsiteX74" fmla="*/ 1568675 w 1779691"/>
              <a:gd name="connsiteY74" fmla="*/ 1137598 h 2303207"/>
              <a:gd name="connsiteX75" fmla="*/ 1598820 w 1779691"/>
              <a:gd name="connsiteY75" fmla="*/ 1087356 h 2303207"/>
              <a:gd name="connsiteX76" fmla="*/ 1639014 w 1779691"/>
              <a:gd name="connsiteY76" fmla="*/ 1017018 h 2303207"/>
              <a:gd name="connsiteX77" fmla="*/ 1679207 w 1779691"/>
              <a:gd name="connsiteY77" fmla="*/ 956728 h 2303207"/>
              <a:gd name="connsiteX78" fmla="*/ 1689256 w 1779691"/>
              <a:gd name="connsiteY78" fmla="*/ 926583 h 2303207"/>
              <a:gd name="connsiteX79" fmla="*/ 1719401 w 1779691"/>
              <a:gd name="connsiteY79" fmla="*/ 886389 h 2303207"/>
              <a:gd name="connsiteX80" fmla="*/ 1739497 w 1779691"/>
              <a:gd name="connsiteY80" fmla="*/ 816051 h 2303207"/>
              <a:gd name="connsiteX81" fmla="*/ 1749546 w 1779691"/>
              <a:gd name="connsiteY81" fmla="*/ 705519 h 2303207"/>
              <a:gd name="connsiteX82" fmla="*/ 1759594 w 1779691"/>
              <a:gd name="connsiteY82" fmla="*/ 655277 h 2303207"/>
              <a:gd name="connsiteX83" fmla="*/ 1779691 w 1779691"/>
              <a:gd name="connsiteY83" fmla="*/ 574890 h 2303207"/>
              <a:gd name="connsiteX84" fmla="*/ 1769642 w 1779691"/>
              <a:gd name="connsiteY84" fmla="*/ 323682 h 2303207"/>
              <a:gd name="connsiteX85" fmla="*/ 1749546 w 1779691"/>
              <a:gd name="connsiteY85" fmla="*/ 263392 h 2303207"/>
              <a:gd name="connsiteX86" fmla="*/ 1739497 w 1779691"/>
              <a:gd name="connsiteY86" fmla="*/ 233246 h 2303207"/>
              <a:gd name="connsiteX87" fmla="*/ 1749546 w 1779691"/>
              <a:gd name="connsiteY87" fmla="*/ 132763 h 2303207"/>
              <a:gd name="connsiteX88" fmla="*/ 1759594 w 1779691"/>
              <a:gd name="connsiteY88" fmla="*/ 102618 h 2303207"/>
              <a:gd name="connsiteX89" fmla="*/ 1719401 w 1779691"/>
              <a:gd name="connsiteY89" fmla="*/ 32279 h 2303207"/>
              <a:gd name="connsiteX90" fmla="*/ 1689256 w 1779691"/>
              <a:gd name="connsiteY90" fmla="*/ 12183 h 2303207"/>
              <a:gd name="connsiteX91" fmla="*/ 1377757 w 1779691"/>
              <a:gd name="connsiteY91" fmla="*/ 2134 h 2303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1779691" h="2303207">
                <a:moveTo>
                  <a:pt x="1377757" y="2134"/>
                </a:moveTo>
                <a:cubicBezTo>
                  <a:pt x="1324166" y="8833"/>
                  <a:pt x="1376182" y="37547"/>
                  <a:pt x="1367708" y="52376"/>
                </a:cubicBezTo>
                <a:cubicBezTo>
                  <a:pt x="1361716" y="62861"/>
                  <a:pt x="1346102" y="63933"/>
                  <a:pt x="1337563" y="72473"/>
                </a:cubicBezTo>
                <a:cubicBezTo>
                  <a:pt x="1329024" y="81012"/>
                  <a:pt x="1322372" y="91582"/>
                  <a:pt x="1317467" y="102618"/>
                </a:cubicBezTo>
                <a:cubicBezTo>
                  <a:pt x="1308864" y="121976"/>
                  <a:pt x="1297370" y="162908"/>
                  <a:pt x="1297370" y="162908"/>
                </a:cubicBezTo>
                <a:cubicBezTo>
                  <a:pt x="1300719" y="249994"/>
                  <a:pt x="1307418" y="337015"/>
                  <a:pt x="1307418" y="424165"/>
                </a:cubicBezTo>
                <a:cubicBezTo>
                  <a:pt x="1307418" y="471177"/>
                  <a:pt x="1302291" y="518088"/>
                  <a:pt x="1297370" y="564842"/>
                </a:cubicBezTo>
                <a:cubicBezTo>
                  <a:pt x="1295841" y="579370"/>
                  <a:pt x="1286152" y="627472"/>
                  <a:pt x="1277273" y="645229"/>
                </a:cubicBezTo>
                <a:cubicBezTo>
                  <a:pt x="1268539" y="662698"/>
                  <a:pt x="1258846" y="679847"/>
                  <a:pt x="1247128" y="695471"/>
                </a:cubicBezTo>
                <a:cubicBezTo>
                  <a:pt x="1238602" y="706839"/>
                  <a:pt x="1227031" y="715568"/>
                  <a:pt x="1216983" y="725616"/>
                </a:cubicBezTo>
                <a:cubicBezTo>
                  <a:pt x="1199353" y="796139"/>
                  <a:pt x="1219490" y="737683"/>
                  <a:pt x="1176790" y="806003"/>
                </a:cubicBezTo>
                <a:cubicBezTo>
                  <a:pt x="1168851" y="818705"/>
                  <a:pt x="1164125" y="833191"/>
                  <a:pt x="1156693" y="846196"/>
                </a:cubicBezTo>
                <a:cubicBezTo>
                  <a:pt x="1150701" y="856681"/>
                  <a:pt x="1143295" y="866293"/>
                  <a:pt x="1136596" y="876341"/>
                </a:cubicBezTo>
                <a:cubicBezTo>
                  <a:pt x="1112681" y="948088"/>
                  <a:pt x="1128251" y="919005"/>
                  <a:pt x="1096403" y="966776"/>
                </a:cubicBezTo>
                <a:cubicBezTo>
                  <a:pt x="1072082" y="1039740"/>
                  <a:pt x="1106904" y="945864"/>
                  <a:pt x="1056209" y="1037115"/>
                </a:cubicBezTo>
                <a:cubicBezTo>
                  <a:pt x="990413" y="1155546"/>
                  <a:pt x="1083592" y="1024049"/>
                  <a:pt x="1005968" y="1127550"/>
                </a:cubicBezTo>
                <a:cubicBezTo>
                  <a:pt x="999269" y="1147647"/>
                  <a:pt x="998581" y="1170893"/>
                  <a:pt x="985871" y="1187840"/>
                </a:cubicBezTo>
                <a:cubicBezTo>
                  <a:pt x="975823" y="1201238"/>
                  <a:pt x="965330" y="1214313"/>
                  <a:pt x="955726" y="1228033"/>
                </a:cubicBezTo>
                <a:cubicBezTo>
                  <a:pt x="941875" y="1247820"/>
                  <a:pt x="930025" y="1269000"/>
                  <a:pt x="915533" y="1288323"/>
                </a:cubicBezTo>
                <a:cubicBezTo>
                  <a:pt x="905485" y="1301721"/>
                  <a:pt x="894992" y="1314797"/>
                  <a:pt x="885388" y="1328517"/>
                </a:cubicBezTo>
                <a:cubicBezTo>
                  <a:pt x="871537" y="1348304"/>
                  <a:pt x="858592" y="1368710"/>
                  <a:pt x="845194" y="1388807"/>
                </a:cubicBezTo>
                <a:cubicBezTo>
                  <a:pt x="838495" y="1398855"/>
                  <a:pt x="832343" y="1409291"/>
                  <a:pt x="825097" y="1418952"/>
                </a:cubicBezTo>
                <a:cubicBezTo>
                  <a:pt x="815049" y="1432350"/>
                  <a:pt x="805980" y="1446541"/>
                  <a:pt x="794952" y="1459145"/>
                </a:cubicBezTo>
                <a:cubicBezTo>
                  <a:pt x="782475" y="1473404"/>
                  <a:pt x="766595" y="1484543"/>
                  <a:pt x="754759" y="1499339"/>
                </a:cubicBezTo>
                <a:cubicBezTo>
                  <a:pt x="739671" y="1518200"/>
                  <a:pt x="727964" y="1539532"/>
                  <a:pt x="714566" y="1559629"/>
                </a:cubicBezTo>
                <a:cubicBezTo>
                  <a:pt x="707867" y="1569677"/>
                  <a:pt x="703008" y="1581235"/>
                  <a:pt x="694469" y="1589774"/>
                </a:cubicBezTo>
                <a:cubicBezTo>
                  <a:pt x="619669" y="1664574"/>
                  <a:pt x="714364" y="1572722"/>
                  <a:pt x="624130" y="1650064"/>
                </a:cubicBezTo>
                <a:cubicBezTo>
                  <a:pt x="613341" y="1659312"/>
                  <a:pt x="604902" y="1671112"/>
                  <a:pt x="593985" y="1680209"/>
                </a:cubicBezTo>
                <a:cubicBezTo>
                  <a:pt x="568012" y="1701853"/>
                  <a:pt x="563908" y="1700283"/>
                  <a:pt x="533695" y="1710354"/>
                </a:cubicBezTo>
                <a:cubicBezTo>
                  <a:pt x="467069" y="1754772"/>
                  <a:pt x="541103" y="1702569"/>
                  <a:pt x="473405" y="1760596"/>
                </a:cubicBezTo>
                <a:cubicBezTo>
                  <a:pt x="423663" y="1803232"/>
                  <a:pt x="438708" y="1777629"/>
                  <a:pt x="393018" y="1830934"/>
                </a:cubicBezTo>
                <a:cubicBezTo>
                  <a:pt x="385159" y="1840103"/>
                  <a:pt x="380653" y="1851802"/>
                  <a:pt x="372922" y="1861079"/>
                </a:cubicBezTo>
                <a:cubicBezTo>
                  <a:pt x="348744" y="1890092"/>
                  <a:pt x="342272" y="1891561"/>
                  <a:pt x="312631" y="1911321"/>
                </a:cubicBezTo>
                <a:cubicBezTo>
                  <a:pt x="287375" y="1987091"/>
                  <a:pt x="324381" y="1896633"/>
                  <a:pt x="272438" y="1961563"/>
                </a:cubicBezTo>
                <a:cubicBezTo>
                  <a:pt x="265821" y="1969834"/>
                  <a:pt x="268893" y="1983347"/>
                  <a:pt x="262390" y="1991708"/>
                </a:cubicBezTo>
                <a:cubicBezTo>
                  <a:pt x="244941" y="2014142"/>
                  <a:pt x="217865" y="2028350"/>
                  <a:pt x="202100" y="2051998"/>
                </a:cubicBezTo>
                <a:cubicBezTo>
                  <a:pt x="195401" y="2062046"/>
                  <a:pt x="191092" y="2074190"/>
                  <a:pt x="182003" y="2082143"/>
                </a:cubicBezTo>
                <a:cubicBezTo>
                  <a:pt x="163826" y="2098048"/>
                  <a:pt x="121713" y="2122337"/>
                  <a:pt x="121713" y="2122337"/>
                </a:cubicBezTo>
                <a:cubicBezTo>
                  <a:pt x="108315" y="2142434"/>
                  <a:pt x="104433" y="2174989"/>
                  <a:pt x="81519" y="2182627"/>
                </a:cubicBezTo>
                <a:lnTo>
                  <a:pt x="21229" y="2202723"/>
                </a:lnTo>
                <a:cubicBezTo>
                  <a:pt x="14530" y="2212771"/>
                  <a:pt x="-4859" y="2222383"/>
                  <a:pt x="1133" y="2232868"/>
                </a:cubicBezTo>
                <a:cubicBezTo>
                  <a:pt x="13116" y="2253839"/>
                  <a:pt x="41326" y="2259664"/>
                  <a:pt x="61423" y="2273062"/>
                </a:cubicBezTo>
                <a:cubicBezTo>
                  <a:pt x="100381" y="2299034"/>
                  <a:pt x="80111" y="2289340"/>
                  <a:pt x="121713" y="2303207"/>
                </a:cubicBezTo>
                <a:cubicBezTo>
                  <a:pt x="197483" y="2277951"/>
                  <a:pt x="104087" y="2312020"/>
                  <a:pt x="182003" y="2273062"/>
                </a:cubicBezTo>
                <a:cubicBezTo>
                  <a:pt x="191477" y="2268325"/>
                  <a:pt x="202100" y="2266363"/>
                  <a:pt x="212148" y="2263014"/>
                </a:cubicBezTo>
                <a:cubicBezTo>
                  <a:pt x="282840" y="2215885"/>
                  <a:pt x="193205" y="2270117"/>
                  <a:pt x="292535" y="2232868"/>
                </a:cubicBezTo>
                <a:cubicBezTo>
                  <a:pt x="303843" y="2228628"/>
                  <a:pt x="311580" y="2217529"/>
                  <a:pt x="322680" y="2212772"/>
                </a:cubicBezTo>
                <a:cubicBezTo>
                  <a:pt x="335373" y="2207332"/>
                  <a:pt x="349674" y="2206784"/>
                  <a:pt x="362873" y="2202723"/>
                </a:cubicBezTo>
                <a:cubicBezTo>
                  <a:pt x="393243" y="2193378"/>
                  <a:pt x="423163" y="2182626"/>
                  <a:pt x="453308" y="2172578"/>
                </a:cubicBezTo>
                <a:lnTo>
                  <a:pt x="483453" y="2162530"/>
                </a:lnTo>
                <a:cubicBezTo>
                  <a:pt x="493502" y="2155831"/>
                  <a:pt x="502797" y="2147834"/>
                  <a:pt x="513599" y="2142433"/>
                </a:cubicBezTo>
                <a:cubicBezTo>
                  <a:pt x="537622" y="2130421"/>
                  <a:pt x="567900" y="2120984"/>
                  <a:pt x="593985" y="2112288"/>
                </a:cubicBezTo>
                <a:cubicBezTo>
                  <a:pt x="682054" y="2024219"/>
                  <a:pt x="570337" y="2131994"/>
                  <a:pt x="654275" y="2062046"/>
                </a:cubicBezTo>
                <a:cubicBezTo>
                  <a:pt x="665192" y="2052949"/>
                  <a:pt x="671434" y="2037672"/>
                  <a:pt x="684420" y="2031901"/>
                </a:cubicBezTo>
                <a:cubicBezTo>
                  <a:pt x="703038" y="2023626"/>
                  <a:pt x="724614" y="2025202"/>
                  <a:pt x="744711" y="2021853"/>
                </a:cubicBezTo>
                <a:cubicBezTo>
                  <a:pt x="754759" y="2018504"/>
                  <a:pt x="765382" y="2016542"/>
                  <a:pt x="774856" y="2011805"/>
                </a:cubicBezTo>
                <a:cubicBezTo>
                  <a:pt x="785658" y="2006404"/>
                  <a:pt x="794760" y="1998109"/>
                  <a:pt x="805001" y="1991708"/>
                </a:cubicBezTo>
                <a:cubicBezTo>
                  <a:pt x="821563" y="1981357"/>
                  <a:pt x="838992" y="1972396"/>
                  <a:pt x="855242" y="1961563"/>
                </a:cubicBezTo>
                <a:cubicBezTo>
                  <a:pt x="916074" y="1921008"/>
                  <a:pt x="871854" y="1939278"/>
                  <a:pt x="925581" y="1921370"/>
                </a:cubicBezTo>
                <a:cubicBezTo>
                  <a:pt x="998334" y="1872867"/>
                  <a:pt x="964268" y="1891978"/>
                  <a:pt x="1026064" y="1861079"/>
                </a:cubicBezTo>
                <a:cubicBezTo>
                  <a:pt x="1029414" y="1851031"/>
                  <a:pt x="1029496" y="1839205"/>
                  <a:pt x="1036113" y="1830934"/>
                </a:cubicBezTo>
                <a:cubicBezTo>
                  <a:pt x="1043657" y="1821504"/>
                  <a:pt x="1056981" y="1818569"/>
                  <a:pt x="1066258" y="1810838"/>
                </a:cubicBezTo>
                <a:cubicBezTo>
                  <a:pt x="1143635" y="1746358"/>
                  <a:pt x="1051697" y="1810497"/>
                  <a:pt x="1126548" y="1760596"/>
                </a:cubicBezTo>
                <a:cubicBezTo>
                  <a:pt x="1151803" y="1684828"/>
                  <a:pt x="1114798" y="1775281"/>
                  <a:pt x="1166741" y="1710354"/>
                </a:cubicBezTo>
                <a:cubicBezTo>
                  <a:pt x="1173358" y="1702083"/>
                  <a:pt x="1171646" y="1689468"/>
                  <a:pt x="1176790" y="1680209"/>
                </a:cubicBezTo>
                <a:cubicBezTo>
                  <a:pt x="1194951" y="1647519"/>
                  <a:pt x="1232022" y="1598426"/>
                  <a:pt x="1257177" y="1569677"/>
                </a:cubicBezTo>
                <a:cubicBezTo>
                  <a:pt x="1266535" y="1558983"/>
                  <a:pt x="1277274" y="1549580"/>
                  <a:pt x="1287322" y="1539532"/>
                </a:cubicBezTo>
                <a:cubicBezTo>
                  <a:pt x="1330433" y="1453307"/>
                  <a:pt x="1280753" y="1536052"/>
                  <a:pt x="1337563" y="1479242"/>
                </a:cubicBezTo>
                <a:cubicBezTo>
                  <a:pt x="1346102" y="1470703"/>
                  <a:pt x="1350641" y="1458924"/>
                  <a:pt x="1357660" y="1449097"/>
                </a:cubicBezTo>
                <a:cubicBezTo>
                  <a:pt x="1367394" y="1435469"/>
                  <a:pt x="1376906" y="1421619"/>
                  <a:pt x="1387805" y="1408904"/>
                </a:cubicBezTo>
                <a:cubicBezTo>
                  <a:pt x="1415716" y="1376341"/>
                  <a:pt x="1445198" y="1358255"/>
                  <a:pt x="1478240" y="1328517"/>
                </a:cubicBezTo>
                <a:cubicBezTo>
                  <a:pt x="1492324" y="1315842"/>
                  <a:pt x="1505036" y="1301721"/>
                  <a:pt x="1518434" y="1288323"/>
                </a:cubicBezTo>
                <a:cubicBezTo>
                  <a:pt x="1525133" y="1261528"/>
                  <a:pt x="1526178" y="1232641"/>
                  <a:pt x="1538530" y="1207937"/>
                </a:cubicBezTo>
                <a:cubicBezTo>
                  <a:pt x="1545229" y="1194539"/>
                  <a:pt x="1552726" y="1181511"/>
                  <a:pt x="1558627" y="1167743"/>
                </a:cubicBezTo>
                <a:cubicBezTo>
                  <a:pt x="1562799" y="1158008"/>
                  <a:pt x="1563938" y="1147072"/>
                  <a:pt x="1568675" y="1137598"/>
                </a:cubicBezTo>
                <a:cubicBezTo>
                  <a:pt x="1577409" y="1120129"/>
                  <a:pt x="1589335" y="1104429"/>
                  <a:pt x="1598820" y="1087356"/>
                </a:cubicBezTo>
                <a:cubicBezTo>
                  <a:pt x="1641313" y="1010870"/>
                  <a:pt x="1596906" y="1080178"/>
                  <a:pt x="1639014" y="1017018"/>
                </a:cubicBezTo>
                <a:cubicBezTo>
                  <a:pt x="1662905" y="945343"/>
                  <a:pt x="1629029" y="1031993"/>
                  <a:pt x="1679207" y="956728"/>
                </a:cubicBezTo>
                <a:cubicBezTo>
                  <a:pt x="1685082" y="947915"/>
                  <a:pt x="1684001" y="935779"/>
                  <a:pt x="1689256" y="926583"/>
                </a:cubicBezTo>
                <a:cubicBezTo>
                  <a:pt x="1697565" y="912042"/>
                  <a:pt x="1709353" y="899787"/>
                  <a:pt x="1719401" y="886389"/>
                </a:cubicBezTo>
                <a:cubicBezTo>
                  <a:pt x="1726290" y="865722"/>
                  <a:pt x="1736693" y="837080"/>
                  <a:pt x="1739497" y="816051"/>
                </a:cubicBezTo>
                <a:cubicBezTo>
                  <a:pt x="1744387" y="779380"/>
                  <a:pt x="1744957" y="742229"/>
                  <a:pt x="1749546" y="705519"/>
                </a:cubicBezTo>
                <a:cubicBezTo>
                  <a:pt x="1751664" y="688572"/>
                  <a:pt x="1755754" y="671919"/>
                  <a:pt x="1759594" y="655277"/>
                </a:cubicBezTo>
                <a:cubicBezTo>
                  <a:pt x="1765805" y="628364"/>
                  <a:pt x="1779691" y="574890"/>
                  <a:pt x="1779691" y="574890"/>
                </a:cubicBezTo>
                <a:cubicBezTo>
                  <a:pt x="1776341" y="491154"/>
                  <a:pt x="1777714" y="407095"/>
                  <a:pt x="1769642" y="323682"/>
                </a:cubicBezTo>
                <a:cubicBezTo>
                  <a:pt x="1767601" y="302597"/>
                  <a:pt x="1756245" y="283489"/>
                  <a:pt x="1749546" y="263392"/>
                </a:cubicBezTo>
                <a:lnTo>
                  <a:pt x="1739497" y="233246"/>
                </a:lnTo>
                <a:cubicBezTo>
                  <a:pt x="1742847" y="199752"/>
                  <a:pt x="1744427" y="166033"/>
                  <a:pt x="1749546" y="132763"/>
                </a:cubicBezTo>
                <a:cubicBezTo>
                  <a:pt x="1751157" y="122294"/>
                  <a:pt x="1759594" y="113210"/>
                  <a:pt x="1759594" y="102618"/>
                </a:cubicBezTo>
                <a:cubicBezTo>
                  <a:pt x="1759594" y="66348"/>
                  <a:pt x="1745426" y="53966"/>
                  <a:pt x="1719401" y="32279"/>
                </a:cubicBezTo>
                <a:cubicBezTo>
                  <a:pt x="1710124" y="24548"/>
                  <a:pt x="1701310" y="12914"/>
                  <a:pt x="1689256" y="12183"/>
                </a:cubicBezTo>
                <a:cubicBezTo>
                  <a:pt x="1588956" y="6104"/>
                  <a:pt x="1431348" y="-4565"/>
                  <a:pt x="1377757" y="2134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reihandform 5"/>
          <p:cNvSpPr/>
          <p:nvPr/>
        </p:nvSpPr>
        <p:spPr>
          <a:xfrm>
            <a:off x="4200240" y="2554647"/>
            <a:ext cx="2069961" cy="2534835"/>
          </a:xfrm>
          <a:custGeom>
            <a:avLst/>
            <a:gdLst>
              <a:gd name="connsiteX0" fmla="*/ 1497205 w 2069961"/>
              <a:gd name="connsiteY0" fmla="*/ 116690 h 2534835"/>
              <a:gd name="connsiteX1" fmla="*/ 1446963 w 2069961"/>
              <a:gd name="connsiteY1" fmla="*/ 136787 h 2534835"/>
              <a:gd name="connsiteX2" fmla="*/ 1406769 w 2069961"/>
              <a:gd name="connsiteY2" fmla="*/ 197077 h 2534835"/>
              <a:gd name="connsiteX3" fmla="*/ 1396721 w 2069961"/>
              <a:gd name="connsiteY3" fmla="*/ 237270 h 2534835"/>
              <a:gd name="connsiteX4" fmla="*/ 1386673 w 2069961"/>
              <a:gd name="connsiteY4" fmla="*/ 267415 h 2534835"/>
              <a:gd name="connsiteX5" fmla="*/ 1376624 w 2069961"/>
              <a:gd name="connsiteY5" fmla="*/ 418140 h 2534835"/>
              <a:gd name="connsiteX6" fmla="*/ 1386673 w 2069961"/>
              <a:gd name="connsiteY6" fmla="*/ 578914 h 2534835"/>
              <a:gd name="connsiteX7" fmla="*/ 1396721 w 2069961"/>
              <a:gd name="connsiteY7" fmla="*/ 609059 h 2534835"/>
              <a:gd name="connsiteX8" fmla="*/ 1386673 w 2069961"/>
              <a:gd name="connsiteY8" fmla="*/ 699494 h 2534835"/>
              <a:gd name="connsiteX9" fmla="*/ 1366576 w 2069961"/>
              <a:gd name="connsiteY9" fmla="*/ 810026 h 2534835"/>
              <a:gd name="connsiteX10" fmla="*/ 1356528 w 2069961"/>
              <a:gd name="connsiteY10" fmla="*/ 850220 h 2534835"/>
              <a:gd name="connsiteX11" fmla="*/ 1326383 w 2069961"/>
              <a:gd name="connsiteY11" fmla="*/ 950703 h 2534835"/>
              <a:gd name="connsiteX12" fmla="*/ 1296238 w 2069961"/>
              <a:gd name="connsiteY12" fmla="*/ 1021041 h 2534835"/>
              <a:gd name="connsiteX13" fmla="*/ 1286189 w 2069961"/>
              <a:gd name="connsiteY13" fmla="*/ 1061235 h 2534835"/>
              <a:gd name="connsiteX14" fmla="*/ 1256044 w 2069961"/>
              <a:gd name="connsiteY14" fmla="*/ 1151670 h 2534835"/>
              <a:gd name="connsiteX15" fmla="*/ 1225899 w 2069961"/>
              <a:gd name="connsiteY15" fmla="*/ 1242105 h 2534835"/>
              <a:gd name="connsiteX16" fmla="*/ 1195754 w 2069961"/>
              <a:gd name="connsiteY16" fmla="*/ 1312444 h 2534835"/>
              <a:gd name="connsiteX17" fmla="*/ 1185706 w 2069961"/>
              <a:gd name="connsiteY17" fmla="*/ 1362685 h 2534835"/>
              <a:gd name="connsiteX18" fmla="*/ 1165609 w 2069961"/>
              <a:gd name="connsiteY18" fmla="*/ 1392831 h 2534835"/>
              <a:gd name="connsiteX19" fmla="*/ 1145512 w 2069961"/>
              <a:gd name="connsiteY19" fmla="*/ 1433024 h 2534835"/>
              <a:gd name="connsiteX20" fmla="*/ 1115367 w 2069961"/>
              <a:gd name="connsiteY20" fmla="*/ 1493314 h 2534835"/>
              <a:gd name="connsiteX21" fmla="*/ 1105319 w 2069961"/>
              <a:gd name="connsiteY21" fmla="*/ 1533507 h 2534835"/>
              <a:gd name="connsiteX22" fmla="*/ 1045029 w 2069961"/>
              <a:gd name="connsiteY22" fmla="*/ 1593798 h 2534835"/>
              <a:gd name="connsiteX23" fmla="*/ 1004835 w 2069961"/>
              <a:gd name="connsiteY23" fmla="*/ 1633991 h 2534835"/>
              <a:gd name="connsiteX24" fmla="*/ 964642 w 2069961"/>
              <a:gd name="connsiteY24" fmla="*/ 1684233 h 2534835"/>
              <a:gd name="connsiteX25" fmla="*/ 934497 w 2069961"/>
              <a:gd name="connsiteY25" fmla="*/ 1704329 h 2534835"/>
              <a:gd name="connsiteX26" fmla="*/ 894304 w 2069961"/>
              <a:gd name="connsiteY26" fmla="*/ 1734474 h 2534835"/>
              <a:gd name="connsiteX27" fmla="*/ 864158 w 2069961"/>
              <a:gd name="connsiteY27" fmla="*/ 1754571 h 2534835"/>
              <a:gd name="connsiteX28" fmla="*/ 823965 w 2069961"/>
              <a:gd name="connsiteY28" fmla="*/ 1784716 h 2534835"/>
              <a:gd name="connsiteX29" fmla="*/ 773723 w 2069961"/>
              <a:gd name="connsiteY29" fmla="*/ 1804813 h 2534835"/>
              <a:gd name="connsiteX30" fmla="*/ 713433 w 2069961"/>
              <a:gd name="connsiteY30" fmla="*/ 1845006 h 2534835"/>
              <a:gd name="connsiteX31" fmla="*/ 673240 w 2069961"/>
              <a:gd name="connsiteY31" fmla="*/ 1855055 h 2534835"/>
              <a:gd name="connsiteX32" fmla="*/ 582805 w 2069961"/>
              <a:gd name="connsiteY32" fmla="*/ 1905296 h 2534835"/>
              <a:gd name="connsiteX33" fmla="*/ 542611 w 2069961"/>
              <a:gd name="connsiteY33" fmla="*/ 1915345 h 2534835"/>
              <a:gd name="connsiteX34" fmla="*/ 452176 w 2069961"/>
              <a:gd name="connsiteY34" fmla="*/ 1965587 h 2534835"/>
              <a:gd name="connsiteX35" fmla="*/ 411983 w 2069961"/>
              <a:gd name="connsiteY35" fmla="*/ 1985683 h 2534835"/>
              <a:gd name="connsiteX36" fmla="*/ 381838 w 2069961"/>
              <a:gd name="connsiteY36" fmla="*/ 2015828 h 2534835"/>
              <a:gd name="connsiteX37" fmla="*/ 311499 w 2069961"/>
              <a:gd name="connsiteY37" fmla="*/ 2056022 h 2534835"/>
              <a:gd name="connsiteX38" fmla="*/ 281354 w 2069961"/>
              <a:gd name="connsiteY38" fmla="*/ 2076118 h 2534835"/>
              <a:gd name="connsiteX39" fmla="*/ 241161 w 2069961"/>
              <a:gd name="connsiteY39" fmla="*/ 2106263 h 2534835"/>
              <a:gd name="connsiteX40" fmla="*/ 211016 w 2069961"/>
              <a:gd name="connsiteY40" fmla="*/ 2126360 h 2534835"/>
              <a:gd name="connsiteX41" fmla="*/ 180871 w 2069961"/>
              <a:gd name="connsiteY41" fmla="*/ 2156505 h 2534835"/>
              <a:gd name="connsiteX42" fmla="*/ 110532 w 2069961"/>
              <a:gd name="connsiteY42" fmla="*/ 2196699 h 2534835"/>
              <a:gd name="connsiteX43" fmla="*/ 60290 w 2069961"/>
              <a:gd name="connsiteY43" fmla="*/ 2246940 h 2534835"/>
              <a:gd name="connsiteX44" fmla="*/ 40194 w 2069961"/>
              <a:gd name="connsiteY44" fmla="*/ 2277085 h 2534835"/>
              <a:gd name="connsiteX45" fmla="*/ 10049 w 2069961"/>
              <a:gd name="connsiteY45" fmla="*/ 2307231 h 2534835"/>
              <a:gd name="connsiteX46" fmla="*/ 0 w 2069961"/>
              <a:gd name="connsiteY46" fmla="*/ 2337376 h 2534835"/>
              <a:gd name="connsiteX47" fmla="*/ 10049 w 2069961"/>
              <a:gd name="connsiteY47" fmla="*/ 2407714 h 2534835"/>
              <a:gd name="connsiteX48" fmla="*/ 30145 w 2069961"/>
              <a:gd name="connsiteY48" fmla="*/ 2437859 h 2534835"/>
              <a:gd name="connsiteX49" fmla="*/ 60290 w 2069961"/>
              <a:gd name="connsiteY49" fmla="*/ 2468004 h 2534835"/>
              <a:gd name="connsiteX50" fmla="*/ 130629 w 2069961"/>
              <a:gd name="connsiteY50" fmla="*/ 2498149 h 2534835"/>
              <a:gd name="connsiteX51" fmla="*/ 381838 w 2069961"/>
              <a:gd name="connsiteY51" fmla="*/ 2508198 h 2534835"/>
              <a:gd name="connsiteX52" fmla="*/ 411983 w 2069961"/>
              <a:gd name="connsiteY52" fmla="*/ 2488101 h 2534835"/>
              <a:gd name="connsiteX53" fmla="*/ 532563 w 2069961"/>
              <a:gd name="connsiteY53" fmla="*/ 2468004 h 2534835"/>
              <a:gd name="connsiteX54" fmla="*/ 562708 w 2069961"/>
              <a:gd name="connsiteY54" fmla="*/ 2447907 h 2534835"/>
              <a:gd name="connsiteX55" fmla="*/ 592853 w 2069961"/>
              <a:gd name="connsiteY55" fmla="*/ 2437859 h 2534835"/>
              <a:gd name="connsiteX56" fmla="*/ 683288 w 2069961"/>
              <a:gd name="connsiteY56" fmla="*/ 2407714 h 2534835"/>
              <a:gd name="connsiteX57" fmla="*/ 783772 w 2069961"/>
              <a:gd name="connsiteY57" fmla="*/ 2377569 h 2534835"/>
              <a:gd name="connsiteX58" fmla="*/ 854110 w 2069961"/>
              <a:gd name="connsiteY58" fmla="*/ 2337376 h 2534835"/>
              <a:gd name="connsiteX59" fmla="*/ 894304 w 2069961"/>
              <a:gd name="connsiteY59" fmla="*/ 2297182 h 2534835"/>
              <a:gd name="connsiteX60" fmla="*/ 984739 w 2069961"/>
              <a:gd name="connsiteY60" fmla="*/ 2267037 h 2534835"/>
              <a:gd name="connsiteX61" fmla="*/ 1014884 w 2069961"/>
              <a:gd name="connsiteY61" fmla="*/ 2256989 h 2534835"/>
              <a:gd name="connsiteX62" fmla="*/ 1055077 w 2069961"/>
              <a:gd name="connsiteY62" fmla="*/ 2226844 h 2534835"/>
              <a:gd name="connsiteX63" fmla="*/ 1145512 w 2069961"/>
              <a:gd name="connsiteY63" fmla="*/ 2146457 h 2534835"/>
              <a:gd name="connsiteX64" fmla="*/ 1185706 w 2069961"/>
              <a:gd name="connsiteY64" fmla="*/ 2126360 h 2534835"/>
              <a:gd name="connsiteX65" fmla="*/ 1235947 w 2069961"/>
              <a:gd name="connsiteY65" fmla="*/ 2096215 h 2534835"/>
              <a:gd name="connsiteX66" fmla="*/ 1316334 w 2069961"/>
              <a:gd name="connsiteY66" fmla="*/ 2056022 h 2534835"/>
              <a:gd name="connsiteX67" fmla="*/ 1326383 w 2069961"/>
              <a:gd name="connsiteY67" fmla="*/ 2015828 h 2534835"/>
              <a:gd name="connsiteX68" fmla="*/ 1356528 w 2069961"/>
              <a:gd name="connsiteY68" fmla="*/ 1985683 h 2534835"/>
              <a:gd name="connsiteX69" fmla="*/ 1406769 w 2069961"/>
              <a:gd name="connsiteY69" fmla="*/ 1925393 h 2534835"/>
              <a:gd name="connsiteX70" fmla="*/ 1436915 w 2069961"/>
              <a:gd name="connsiteY70" fmla="*/ 1875151 h 2534835"/>
              <a:gd name="connsiteX71" fmla="*/ 1477108 w 2069961"/>
              <a:gd name="connsiteY71" fmla="*/ 1845006 h 2534835"/>
              <a:gd name="connsiteX72" fmla="*/ 1517301 w 2069961"/>
              <a:gd name="connsiteY72" fmla="*/ 1794765 h 2534835"/>
              <a:gd name="connsiteX73" fmla="*/ 1567543 w 2069961"/>
              <a:gd name="connsiteY73" fmla="*/ 1754571 h 2534835"/>
              <a:gd name="connsiteX74" fmla="*/ 1637882 w 2069961"/>
              <a:gd name="connsiteY74" fmla="*/ 1654088 h 2534835"/>
              <a:gd name="connsiteX75" fmla="*/ 1657978 w 2069961"/>
              <a:gd name="connsiteY75" fmla="*/ 1603846 h 2534835"/>
              <a:gd name="connsiteX76" fmla="*/ 1718268 w 2069961"/>
              <a:gd name="connsiteY76" fmla="*/ 1523459 h 2534835"/>
              <a:gd name="connsiteX77" fmla="*/ 1768510 w 2069961"/>
              <a:gd name="connsiteY77" fmla="*/ 1422976 h 2534835"/>
              <a:gd name="connsiteX78" fmla="*/ 1788607 w 2069961"/>
              <a:gd name="connsiteY78" fmla="*/ 1382782 h 2534835"/>
              <a:gd name="connsiteX79" fmla="*/ 1808704 w 2069961"/>
              <a:gd name="connsiteY79" fmla="*/ 1352637 h 2534835"/>
              <a:gd name="connsiteX80" fmla="*/ 1828800 w 2069961"/>
              <a:gd name="connsiteY80" fmla="*/ 1292347 h 2534835"/>
              <a:gd name="connsiteX81" fmla="*/ 1838849 w 2069961"/>
              <a:gd name="connsiteY81" fmla="*/ 1211960 h 2534835"/>
              <a:gd name="connsiteX82" fmla="*/ 1889090 w 2069961"/>
              <a:gd name="connsiteY82" fmla="*/ 1111477 h 2534835"/>
              <a:gd name="connsiteX83" fmla="*/ 1929284 w 2069961"/>
              <a:gd name="connsiteY83" fmla="*/ 1021041 h 2534835"/>
              <a:gd name="connsiteX84" fmla="*/ 1949380 w 2069961"/>
              <a:gd name="connsiteY84" fmla="*/ 960751 h 2534835"/>
              <a:gd name="connsiteX85" fmla="*/ 1989574 w 2069961"/>
              <a:gd name="connsiteY85" fmla="*/ 880365 h 2534835"/>
              <a:gd name="connsiteX86" fmla="*/ 2029767 w 2069961"/>
              <a:gd name="connsiteY86" fmla="*/ 739688 h 2534835"/>
              <a:gd name="connsiteX87" fmla="*/ 2049864 w 2069961"/>
              <a:gd name="connsiteY87" fmla="*/ 629156 h 2534835"/>
              <a:gd name="connsiteX88" fmla="*/ 2059912 w 2069961"/>
              <a:gd name="connsiteY88" fmla="*/ 599011 h 2534835"/>
              <a:gd name="connsiteX89" fmla="*/ 2069961 w 2069961"/>
              <a:gd name="connsiteY89" fmla="*/ 548769 h 2534835"/>
              <a:gd name="connsiteX90" fmla="*/ 2059912 w 2069961"/>
              <a:gd name="connsiteY90" fmla="*/ 217173 h 2534835"/>
              <a:gd name="connsiteX91" fmla="*/ 2039816 w 2069961"/>
              <a:gd name="connsiteY91" fmla="*/ 116690 h 2534835"/>
              <a:gd name="connsiteX92" fmla="*/ 2019719 w 2069961"/>
              <a:gd name="connsiteY92" fmla="*/ 86545 h 2534835"/>
              <a:gd name="connsiteX93" fmla="*/ 1989574 w 2069961"/>
              <a:gd name="connsiteY93" fmla="*/ 46351 h 2534835"/>
              <a:gd name="connsiteX94" fmla="*/ 1949380 w 2069961"/>
              <a:gd name="connsiteY94" fmla="*/ 36303 h 2534835"/>
              <a:gd name="connsiteX95" fmla="*/ 1909187 w 2069961"/>
              <a:gd name="connsiteY95" fmla="*/ 16206 h 2534835"/>
              <a:gd name="connsiteX96" fmla="*/ 1657978 w 2069961"/>
              <a:gd name="connsiteY96" fmla="*/ 16206 h 2534835"/>
              <a:gd name="connsiteX97" fmla="*/ 1567543 w 2069961"/>
              <a:gd name="connsiteY97" fmla="*/ 56400 h 2534835"/>
              <a:gd name="connsiteX98" fmla="*/ 1537398 w 2069961"/>
              <a:gd name="connsiteY98" fmla="*/ 66448 h 2534835"/>
              <a:gd name="connsiteX99" fmla="*/ 1477108 w 2069961"/>
              <a:gd name="connsiteY99" fmla="*/ 116690 h 2534835"/>
              <a:gd name="connsiteX100" fmla="*/ 1446963 w 2069961"/>
              <a:gd name="connsiteY100" fmla="*/ 136787 h 2534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2069961" h="2534835">
                <a:moveTo>
                  <a:pt x="1497205" y="116690"/>
                </a:moveTo>
                <a:cubicBezTo>
                  <a:pt x="1480458" y="123389"/>
                  <a:pt x="1460444" y="124804"/>
                  <a:pt x="1446963" y="136787"/>
                </a:cubicBezTo>
                <a:cubicBezTo>
                  <a:pt x="1428911" y="152834"/>
                  <a:pt x="1406769" y="197077"/>
                  <a:pt x="1406769" y="197077"/>
                </a:cubicBezTo>
                <a:cubicBezTo>
                  <a:pt x="1403420" y="210475"/>
                  <a:pt x="1400515" y="223991"/>
                  <a:pt x="1396721" y="237270"/>
                </a:cubicBezTo>
                <a:cubicBezTo>
                  <a:pt x="1393811" y="247454"/>
                  <a:pt x="1387843" y="256888"/>
                  <a:pt x="1386673" y="267415"/>
                </a:cubicBezTo>
                <a:cubicBezTo>
                  <a:pt x="1381112" y="317460"/>
                  <a:pt x="1379974" y="367898"/>
                  <a:pt x="1376624" y="418140"/>
                </a:cubicBezTo>
                <a:cubicBezTo>
                  <a:pt x="1379974" y="471731"/>
                  <a:pt x="1381052" y="525513"/>
                  <a:pt x="1386673" y="578914"/>
                </a:cubicBezTo>
                <a:cubicBezTo>
                  <a:pt x="1387782" y="589448"/>
                  <a:pt x="1396721" y="598467"/>
                  <a:pt x="1396721" y="609059"/>
                </a:cubicBezTo>
                <a:cubicBezTo>
                  <a:pt x="1396721" y="639389"/>
                  <a:pt x="1390682" y="669430"/>
                  <a:pt x="1386673" y="699494"/>
                </a:cubicBezTo>
                <a:cubicBezTo>
                  <a:pt x="1383039" y="726750"/>
                  <a:pt x="1372888" y="781620"/>
                  <a:pt x="1366576" y="810026"/>
                </a:cubicBezTo>
                <a:cubicBezTo>
                  <a:pt x="1363580" y="823507"/>
                  <a:pt x="1359524" y="836739"/>
                  <a:pt x="1356528" y="850220"/>
                </a:cubicBezTo>
                <a:cubicBezTo>
                  <a:pt x="1330072" y="969271"/>
                  <a:pt x="1366413" y="830612"/>
                  <a:pt x="1326383" y="950703"/>
                </a:cubicBezTo>
                <a:cubicBezTo>
                  <a:pt x="1304755" y="1015587"/>
                  <a:pt x="1331558" y="968059"/>
                  <a:pt x="1296238" y="1021041"/>
                </a:cubicBezTo>
                <a:cubicBezTo>
                  <a:pt x="1292888" y="1034439"/>
                  <a:pt x="1290250" y="1048035"/>
                  <a:pt x="1286189" y="1061235"/>
                </a:cubicBezTo>
                <a:cubicBezTo>
                  <a:pt x="1276844" y="1091605"/>
                  <a:pt x="1263751" y="1120843"/>
                  <a:pt x="1256044" y="1151670"/>
                </a:cubicBezTo>
                <a:cubicBezTo>
                  <a:pt x="1231964" y="1247992"/>
                  <a:pt x="1263739" y="1128585"/>
                  <a:pt x="1225899" y="1242105"/>
                </a:cubicBezTo>
                <a:cubicBezTo>
                  <a:pt x="1204270" y="1306993"/>
                  <a:pt x="1231078" y="1259459"/>
                  <a:pt x="1195754" y="1312444"/>
                </a:cubicBezTo>
                <a:cubicBezTo>
                  <a:pt x="1192405" y="1329191"/>
                  <a:pt x="1191703" y="1346694"/>
                  <a:pt x="1185706" y="1362685"/>
                </a:cubicBezTo>
                <a:cubicBezTo>
                  <a:pt x="1181466" y="1373993"/>
                  <a:pt x="1171601" y="1382345"/>
                  <a:pt x="1165609" y="1392831"/>
                </a:cubicBezTo>
                <a:cubicBezTo>
                  <a:pt x="1158177" y="1405836"/>
                  <a:pt x="1151413" y="1419256"/>
                  <a:pt x="1145512" y="1433024"/>
                </a:cubicBezTo>
                <a:cubicBezTo>
                  <a:pt x="1120550" y="1491268"/>
                  <a:pt x="1153990" y="1435381"/>
                  <a:pt x="1115367" y="1493314"/>
                </a:cubicBezTo>
                <a:cubicBezTo>
                  <a:pt x="1112018" y="1506712"/>
                  <a:pt x="1111495" y="1521155"/>
                  <a:pt x="1105319" y="1533507"/>
                </a:cubicBezTo>
                <a:cubicBezTo>
                  <a:pt x="1079552" y="1585041"/>
                  <a:pt x="1080726" y="1563201"/>
                  <a:pt x="1045029" y="1593798"/>
                </a:cubicBezTo>
                <a:cubicBezTo>
                  <a:pt x="1030643" y="1606129"/>
                  <a:pt x="1017423" y="1619830"/>
                  <a:pt x="1004835" y="1633991"/>
                </a:cubicBezTo>
                <a:cubicBezTo>
                  <a:pt x="990586" y="1650021"/>
                  <a:pt x="979807" y="1669068"/>
                  <a:pt x="964642" y="1684233"/>
                </a:cubicBezTo>
                <a:cubicBezTo>
                  <a:pt x="956103" y="1692772"/>
                  <a:pt x="944324" y="1697310"/>
                  <a:pt x="934497" y="1704329"/>
                </a:cubicBezTo>
                <a:cubicBezTo>
                  <a:pt x="920869" y="1714063"/>
                  <a:pt x="907932" y="1724740"/>
                  <a:pt x="894304" y="1734474"/>
                </a:cubicBezTo>
                <a:cubicBezTo>
                  <a:pt x="884477" y="1741494"/>
                  <a:pt x="873985" y="1747551"/>
                  <a:pt x="864158" y="1754571"/>
                </a:cubicBezTo>
                <a:cubicBezTo>
                  <a:pt x="850530" y="1764305"/>
                  <a:pt x="838605" y="1776583"/>
                  <a:pt x="823965" y="1784716"/>
                </a:cubicBezTo>
                <a:cubicBezTo>
                  <a:pt x="808197" y="1793476"/>
                  <a:pt x="789558" y="1796176"/>
                  <a:pt x="773723" y="1804813"/>
                </a:cubicBezTo>
                <a:cubicBezTo>
                  <a:pt x="752519" y="1816379"/>
                  <a:pt x="736865" y="1839148"/>
                  <a:pt x="713433" y="1845006"/>
                </a:cubicBezTo>
                <a:cubicBezTo>
                  <a:pt x="700035" y="1848356"/>
                  <a:pt x="686171" y="1850206"/>
                  <a:pt x="673240" y="1855055"/>
                </a:cubicBezTo>
                <a:cubicBezTo>
                  <a:pt x="610968" y="1878407"/>
                  <a:pt x="651900" y="1874586"/>
                  <a:pt x="582805" y="1905296"/>
                </a:cubicBezTo>
                <a:cubicBezTo>
                  <a:pt x="570185" y="1910905"/>
                  <a:pt x="555542" y="1910496"/>
                  <a:pt x="542611" y="1915345"/>
                </a:cubicBezTo>
                <a:cubicBezTo>
                  <a:pt x="512951" y="1926467"/>
                  <a:pt x="478751" y="1950823"/>
                  <a:pt x="452176" y="1965587"/>
                </a:cubicBezTo>
                <a:cubicBezTo>
                  <a:pt x="439082" y="1972861"/>
                  <a:pt x="425381" y="1978984"/>
                  <a:pt x="411983" y="1985683"/>
                </a:cubicBezTo>
                <a:cubicBezTo>
                  <a:pt x="401935" y="1995731"/>
                  <a:pt x="392755" y="2006731"/>
                  <a:pt x="381838" y="2015828"/>
                </a:cubicBezTo>
                <a:cubicBezTo>
                  <a:pt x="355131" y="2038084"/>
                  <a:pt x="342771" y="2038153"/>
                  <a:pt x="311499" y="2056022"/>
                </a:cubicBezTo>
                <a:cubicBezTo>
                  <a:pt x="301014" y="2062014"/>
                  <a:pt x="291181" y="2069099"/>
                  <a:pt x="281354" y="2076118"/>
                </a:cubicBezTo>
                <a:cubicBezTo>
                  <a:pt x="267726" y="2085852"/>
                  <a:pt x="254789" y="2096529"/>
                  <a:pt x="241161" y="2106263"/>
                </a:cubicBezTo>
                <a:cubicBezTo>
                  <a:pt x="231334" y="2113282"/>
                  <a:pt x="220294" y="2118629"/>
                  <a:pt x="211016" y="2126360"/>
                </a:cubicBezTo>
                <a:cubicBezTo>
                  <a:pt x="200099" y="2135457"/>
                  <a:pt x="191788" y="2147408"/>
                  <a:pt x="180871" y="2156505"/>
                </a:cubicBezTo>
                <a:cubicBezTo>
                  <a:pt x="159566" y="2174260"/>
                  <a:pt x="135104" y="2184413"/>
                  <a:pt x="110532" y="2196699"/>
                </a:cubicBezTo>
                <a:cubicBezTo>
                  <a:pt x="56937" y="2277090"/>
                  <a:pt x="127282" y="2179948"/>
                  <a:pt x="60290" y="2246940"/>
                </a:cubicBezTo>
                <a:cubicBezTo>
                  <a:pt x="51751" y="2255479"/>
                  <a:pt x="47925" y="2267807"/>
                  <a:pt x="40194" y="2277085"/>
                </a:cubicBezTo>
                <a:cubicBezTo>
                  <a:pt x="31097" y="2288002"/>
                  <a:pt x="20097" y="2297182"/>
                  <a:pt x="10049" y="2307231"/>
                </a:cubicBezTo>
                <a:cubicBezTo>
                  <a:pt x="6699" y="2317279"/>
                  <a:pt x="0" y="2326784"/>
                  <a:pt x="0" y="2337376"/>
                </a:cubicBezTo>
                <a:cubicBezTo>
                  <a:pt x="0" y="2361060"/>
                  <a:pt x="3243" y="2385029"/>
                  <a:pt x="10049" y="2407714"/>
                </a:cubicBezTo>
                <a:cubicBezTo>
                  <a:pt x="13519" y="2419281"/>
                  <a:pt x="22414" y="2428582"/>
                  <a:pt x="30145" y="2437859"/>
                </a:cubicBezTo>
                <a:cubicBezTo>
                  <a:pt x="39242" y="2448776"/>
                  <a:pt x="48726" y="2459744"/>
                  <a:pt x="60290" y="2468004"/>
                </a:cubicBezTo>
                <a:cubicBezTo>
                  <a:pt x="82021" y="2483526"/>
                  <a:pt x="106027" y="2489949"/>
                  <a:pt x="130629" y="2498149"/>
                </a:cubicBezTo>
                <a:cubicBezTo>
                  <a:pt x="218532" y="2556752"/>
                  <a:pt x="170801" y="2533522"/>
                  <a:pt x="381838" y="2508198"/>
                </a:cubicBezTo>
                <a:cubicBezTo>
                  <a:pt x="393829" y="2506759"/>
                  <a:pt x="400883" y="2492858"/>
                  <a:pt x="411983" y="2488101"/>
                </a:cubicBezTo>
                <a:cubicBezTo>
                  <a:pt x="439324" y="2476383"/>
                  <a:pt x="514831" y="2470220"/>
                  <a:pt x="532563" y="2468004"/>
                </a:cubicBezTo>
                <a:cubicBezTo>
                  <a:pt x="542611" y="2461305"/>
                  <a:pt x="551906" y="2453308"/>
                  <a:pt x="562708" y="2447907"/>
                </a:cubicBezTo>
                <a:cubicBezTo>
                  <a:pt x="572182" y="2443170"/>
                  <a:pt x="582936" y="2441578"/>
                  <a:pt x="592853" y="2437859"/>
                </a:cubicBezTo>
                <a:cubicBezTo>
                  <a:pt x="727188" y="2387484"/>
                  <a:pt x="571029" y="2441392"/>
                  <a:pt x="683288" y="2407714"/>
                </a:cubicBezTo>
                <a:cubicBezTo>
                  <a:pt x="805601" y="2371020"/>
                  <a:pt x="691134" y="2400727"/>
                  <a:pt x="783772" y="2377569"/>
                </a:cubicBezTo>
                <a:cubicBezTo>
                  <a:pt x="806576" y="2366167"/>
                  <a:pt x="834229" y="2354417"/>
                  <a:pt x="854110" y="2337376"/>
                </a:cubicBezTo>
                <a:cubicBezTo>
                  <a:pt x="868496" y="2325045"/>
                  <a:pt x="877621" y="2306165"/>
                  <a:pt x="894304" y="2297182"/>
                </a:cubicBezTo>
                <a:cubicBezTo>
                  <a:pt x="922281" y="2282117"/>
                  <a:pt x="954594" y="2277085"/>
                  <a:pt x="984739" y="2267037"/>
                </a:cubicBezTo>
                <a:lnTo>
                  <a:pt x="1014884" y="2256989"/>
                </a:lnTo>
                <a:cubicBezTo>
                  <a:pt x="1028282" y="2246941"/>
                  <a:pt x="1042474" y="2237872"/>
                  <a:pt x="1055077" y="2226844"/>
                </a:cubicBezTo>
                <a:cubicBezTo>
                  <a:pt x="1106876" y="2181520"/>
                  <a:pt x="1084505" y="2187128"/>
                  <a:pt x="1145512" y="2146457"/>
                </a:cubicBezTo>
                <a:cubicBezTo>
                  <a:pt x="1157976" y="2138148"/>
                  <a:pt x="1172612" y="2133635"/>
                  <a:pt x="1185706" y="2126360"/>
                </a:cubicBezTo>
                <a:cubicBezTo>
                  <a:pt x="1202778" y="2116875"/>
                  <a:pt x="1219697" y="2107048"/>
                  <a:pt x="1235947" y="2096215"/>
                </a:cubicBezTo>
                <a:cubicBezTo>
                  <a:pt x="1297436" y="2055222"/>
                  <a:pt x="1251444" y="2072244"/>
                  <a:pt x="1316334" y="2056022"/>
                </a:cubicBezTo>
                <a:cubicBezTo>
                  <a:pt x="1319684" y="2042624"/>
                  <a:pt x="1319531" y="2027819"/>
                  <a:pt x="1326383" y="2015828"/>
                </a:cubicBezTo>
                <a:cubicBezTo>
                  <a:pt x="1333433" y="2003490"/>
                  <a:pt x="1347087" y="1996304"/>
                  <a:pt x="1356528" y="1985683"/>
                </a:cubicBezTo>
                <a:cubicBezTo>
                  <a:pt x="1373908" y="1966131"/>
                  <a:pt x="1391383" y="1946549"/>
                  <a:pt x="1406769" y="1925393"/>
                </a:cubicBezTo>
                <a:cubicBezTo>
                  <a:pt x="1418256" y="1909598"/>
                  <a:pt x="1424054" y="1889849"/>
                  <a:pt x="1436915" y="1875151"/>
                </a:cubicBezTo>
                <a:cubicBezTo>
                  <a:pt x="1447943" y="1862548"/>
                  <a:pt x="1465266" y="1856848"/>
                  <a:pt x="1477108" y="1845006"/>
                </a:cubicBezTo>
                <a:cubicBezTo>
                  <a:pt x="1492273" y="1829841"/>
                  <a:pt x="1502136" y="1809930"/>
                  <a:pt x="1517301" y="1794765"/>
                </a:cubicBezTo>
                <a:cubicBezTo>
                  <a:pt x="1532466" y="1779600"/>
                  <a:pt x="1552378" y="1769736"/>
                  <a:pt x="1567543" y="1754571"/>
                </a:cubicBezTo>
                <a:cubicBezTo>
                  <a:pt x="1606693" y="1715421"/>
                  <a:pt x="1617928" y="1698986"/>
                  <a:pt x="1637882" y="1654088"/>
                </a:cubicBezTo>
                <a:cubicBezTo>
                  <a:pt x="1645208" y="1637605"/>
                  <a:pt x="1648525" y="1619208"/>
                  <a:pt x="1657978" y="1603846"/>
                </a:cubicBezTo>
                <a:cubicBezTo>
                  <a:pt x="1675532" y="1575320"/>
                  <a:pt x="1703289" y="1553417"/>
                  <a:pt x="1718268" y="1523459"/>
                </a:cubicBezTo>
                <a:lnTo>
                  <a:pt x="1768510" y="1422976"/>
                </a:lnTo>
                <a:cubicBezTo>
                  <a:pt x="1775209" y="1409578"/>
                  <a:pt x="1780298" y="1395246"/>
                  <a:pt x="1788607" y="1382782"/>
                </a:cubicBezTo>
                <a:lnTo>
                  <a:pt x="1808704" y="1352637"/>
                </a:lnTo>
                <a:cubicBezTo>
                  <a:pt x="1815403" y="1332540"/>
                  <a:pt x="1826172" y="1313367"/>
                  <a:pt x="1828800" y="1292347"/>
                </a:cubicBezTo>
                <a:cubicBezTo>
                  <a:pt x="1832150" y="1265551"/>
                  <a:pt x="1830310" y="1237578"/>
                  <a:pt x="1838849" y="1211960"/>
                </a:cubicBezTo>
                <a:cubicBezTo>
                  <a:pt x="1850691" y="1176434"/>
                  <a:pt x="1872343" y="1144971"/>
                  <a:pt x="1889090" y="1111477"/>
                </a:cubicBezTo>
                <a:cubicBezTo>
                  <a:pt x="1910149" y="1069358"/>
                  <a:pt x="1912178" y="1068082"/>
                  <a:pt x="1929284" y="1021041"/>
                </a:cubicBezTo>
                <a:cubicBezTo>
                  <a:pt x="1936523" y="1001133"/>
                  <a:pt x="1939906" y="979698"/>
                  <a:pt x="1949380" y="960751"/>
                </a:cubicBezTo>
                <a:cubicBezTo>
                  <a:pt x="1962778" y="933956"/>
                  <a:pt x="1980100" y="908786"/>
                  <a:pt x="1989574" y="880365"/>
                </a:cubicBezTo>
                <a:cubicBezTo>
                  <a:pt x="2005504" y="832575"/>
                  <a:pt x="2021354" y="790164"/>
                  <a:pt x="2029767" y="739688"/>
                </a:cubicBezTo>
                <a:cubicBezTo>
                  <a:pt x="2034245" y="712823"/>
                  <a:pt x="2042845" y="657235"/>
                  <a:pt x="2049864" y="629156"/>
                </a:cubicBezTo>
                <a:cubicBezTo>
                  <a:pt x="2052433" y="618880"/>
                  <a:pt x="2057343" y="609287"/>
                  <a:pt x="2059912" y="599011"/>
                </a:cubicBezTo>
                <a:cubicBezTo>
                  <a:pt x="2064054" y="582442"/>
                  <a:pt x="2066611" y="565516"/>
                  <a:pt x="2069961" y="548769"/>
                </a:cubicBezTo>
                <a:cubicBezTo>
                  <a:pt x="2066611" y="438237"/>
                  <a:pt x="2065434" y="327618"/>
                  <a:pt x="2059912" y="217173"/>
                </a:cubicBezTo>
                <a:cubicBezTo>
                  <a:pt x="2058883" y="196603"/>
                  <a:pt x="2052650" y="142358"/>
                  <a:pt x="2039816" y="116690"/>
                </a:cubicBezTo>
                <a:cubicBezTo>
                  <a:pt x="2034415" y="105888"/>
                  <a:pt x="2026738" y="96372"/>
                  <a:pt x="2019719" y="86545"/>
                </a:cubicBezTo>
                <a:cubicBezTo>
                  <a:pt x="2009985" y="72917"/>
                  <a:pt x="2003202" y="56085"/>
                  <a:pt x="1989574" y="46351"/>
                </a:cubicBezTo>
                <a:cubicBezTo>
                  <a:pt x="1978336" y="38324"/>
                  <a:pt x="1962778" y="39652"/>
                  <a:pt x="1949380" y="36303"/>
                </a:cubicBezTo>
                <a:cubicBezTo>
                  <a:pt x="1935982" y="29604"/>
                  <a:pt x="1922955" y="22107"/>
                  <a:pt x="1909187" y="16206"/>
                </a:cubicBezTo>
                <a:cubicBezTo>
                  <a:pt x="1829182" y="-18082"/>
                  <a:pt x="1749510" y="12046"/>
                  <a:pt x="1657978" y="16206"/>
                </a:cubicBezTo>
                <a:cubicBezTo>
                  <a:pt x="1610208" y="48053"/>
                  <a:pt x="1639289" y="32485"/>
                  <a:pt x="1567543" y="56400"/>
                </a:cubicBezTo>
                <a:lnTo>
                  <a:pt x="1537398" y="66448"/>
                </a:lnTo>
                <a:cubicBezTo>
                  <a:pt x="1462554" y="116345"/>
                  <a:pt x="1554477" y="52215"/>
                  <a:pt x="1477108" y="116690"/>
                </a:cubicBezTo>
                <a:cubicBezTo>
                  <a:pt x="1467830" y="124421"/>
                  <a:pt x="1446963" y="136787"/>
                  <a:pt x="1446963" y="136787"/>
                </a:cubicBezTo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/>
          <p:cNvSpPr/>
          <p:nvPr/>
        </p:nvSpPr>
        <p:spPr>
          <a:xfrm>
            <a:off x="3756903" y="3139443"/>
            <a:ext cx="1075267" cy="1075315"/>
          </a:xfrm>
          <a:custGeom>
            <a:avLst/>
            <a:gdLst>
              <a:gd name="connsiteX0" fmla="*/ 1036161 w 1075267"/>
              <a:gd name="connsiteY0" fmla="*/ 141 h 1075315"/>
              <a:gd name="connsiteX1" fmla="*/ 955774 w 1075267"/>
              <a:gd name="connsiteY1" fmla="*/ 20238 h 1075315"/>
              <a:gd name="connsiteX2" fmla="*/ 935677 w 1075267"/>
              <a:gd name="connsiteY2" fmla="*/ 50383 h 1075315"/>
              <a:gd name="connsiteX3" fmla="*/ 905532 w 1075267"/>
              <a:gd name="connsiteY3" fmla="*/ 80528 h 1075315"/>
              <a:gd name="connsiteX4" fmla="*/ 895484 w 1075267"/>
              <a:gd name="connsiteY4" fmla="*/ 110673 h 1075315"/>
              <a:gd name="connsiteX5" fmla="*/ 885435 w 1075267"/>
              <a:gd name="connsiteY5" fmla="*/ 150867 h 1075315"/>
              <a:gd name="connsiteX6" fmla="*/ 865339 w 1075267"/>
              <a:gd name="connsiteY6" fmla="*/ 181012 h 1075315"/>
              <a:gd name="connsiteX7" fmla="*/ 825145 w 1075267"/>
              <a:gd name="connsiteY7" fmla="*/ 261399 h 1075315"/>
              <a:gd name="connsiteX8" fmla="*/ 795000 w 1075267"/>
              <a:gd name="connsiteY8" fmla="*/ 281495 h 1075315"/>
              <a:gd name="connsiteX9" fmla="*/ 744759 w 1075267"/>
              <a:gd name="connsiteY9" fmla="*/ 361882 h 1075315"/>
              <a:gd name="connsiteX10" fmla="*/ 724662 w 1075267"/>
              <a:gd name="connsiteY10" fmla="*/ 392027 h 1075315"/>
              <a:gd name="connsiteX11" fmla="*/ 684468 w 1075267"/>
              <a:gd name="connsiteY11" fmla="*/ 422172 h 1075315"/>
              <a:gd name="connsiteX12" fmla="*/ 634227 w 1075267"/>
              <a:gd name="connsiteY12" fmla="*/ 472414 h 1075315"/>
              <a:gd name="connsiteX13" fmla="*/ 604082 w 1075267"/>
              <a:gd name="connsiteY13" fmla="*/ 502559 h 1075315"/>
              <a:gd name="connsiteX14" fmla="*/ 573937 w 1075267"/>
              <a:gd name="connsiteY14" fmla="*/ 542752 h 1075315"/>
              <a:gd name="connsiteX15" fmla="*/ 513646 w 1075267"/>
              <a:gd name="connsiteY15" fmla="*/ 582946 h 1075315"/>
              <a:gd name="connsiteX16" fmla="*/ 443308 w 1075267"/>
              <a:gd name="connsiteY16" fmla="*/ 663333 h 1075315"/>
              <a:gd name="connsiteX17" fmla="*/ 413163 w 1075267"/>
              <a:gd name="connsiteY17" fmla="*/ 673381 h 1075315"/>
              <a:gd name="connsiteX18" fmla="*/ 332776 w 1075267"/>
              <a:gd name="connsiteY18" fmla="*/ 733671 h 1075315"/>
              <a:gd name="connsiteX19" fmla="*/ 272486 w 1075267"/>
              <a:gd name="connsiteY19" fmla="*/ 773864 h 1075315"/>
              <a:gd name="connsiteX20" fmla="*/ 212196 w 1075267"/>
              <a:gd name="connsiteY20" fmla="*/ 824106 h 1075315"/>
              <a:gd name="connsiteX21" fmla="*/ 141857 w 1075267"/>
              <a:gd name="connsiteY21" fmla="*/ 894445 h 1075315"/>
              <a:gd name="connsiteX22" fmla="*/ 111712 w 1075267"/>
              <a:gd name="connsiteY22" fmla="*/ 924590 h 1075315"/>
              <a:gd name="connsiteX23" fmla="*/ 51422 w 1075267"/>
              <a:gd name="connsiteY23" fmla="*/ 944686 h 1075315"/>
              <a:gd name="connsiteX24" fmla="*/ 21277 w 1075267"/>
              <a:gd name="connsiteY24" fmla="*/ 974831 h 1075315"/>
              <a:gd name="connsiteX25" fmla="*/ 1181 w 1075267"/>
              <a:gd name="connsiteY25" fmla="*/ 1004977 h 1075315"/>
              <a:gd name="connsiteX26" fmla="*/ 61471 w 1075267"/>
              <a:gd name="connsiteY26" fmla="*/ 1045170 h 1075315"/>
              <a:gd name="connsiteX27" fmla="*/ 161954 w 1075267"/>
              <a:gd name="connsiteY27" fmla="*/ 1075315 h 1075315"/>
              <a:gd name="connsiteX28" fmla="*/ 332776 w 1075267"/>
              <a:gd name="connsiteY28" fmla="*/ 1065267 h 1075315"/>
              <a:gd name="connsiteX29" fmla="*/ 403115 w 1075267"/>
              <a:gd name="connsiteY29" fmla="*/ 1035122 h 1075315"/>
              <a:gd name="connsiteX30" fmla="*/ 433260 w 1075267"/>
              <a:gd name="connsiteY30" fmla="*/ 1025073 h 1075315"/>
              <a:gd name="connsiteX31" fmla="*/ 493550 w 1075267"/>
              <a:gd name="connsiteY31" fmla="*/ 974831 h 1075315"/>
              <a:gd name="connsiteX32" fmla="*/ 594033 w 1075267"/>
              <a:gd name="connsiteY32" fmla="*/ 944686 h 1075315"/>
              <a:gd name="connsiteX33" fmla="*/ 614130 w 1075267"/>
              <a:gd name="connsiteY33" fmla="*/ 914541 h 1075315"/>
              <a:gd name="connsiteX34" fmla="*/ 654323 w 1075267"/>
              <a:gd name="connsiteY34" fmla="*/ 904493 h 1075315"/>
              <a:gd name="connsiteX35" fmla="*/ 694517 w 1075267"/>
              <a:gd name="connsiteY35" fmla="*/ 884396 h 1075315"/>
              <a:gd name="connsiteX36" fmla="*/ 714613 w 1075267"/>
              <a:gd name="connsiteY36" fmla="*/ 854251 h 1075315"/>
              <a:gd name="connsiteX37" fmla="*/ 744759 w 1075267"/>
              <a:gd name="connsiteY37" fmla="*/ 814058 h 1075315"/>
              <a:gd name="connsiteX38" fmla="*/ 764855 w 1075267"/>
              <a:gd name="connsiteY38" fmla="*/ 773864 h 1075315"/>
              <a:gd name="connsiteX39" fmla="*/ 815097 w 1075267"/>
              <a:gd name="connsiteY39" fmla="*/ 713574 h 1075315"/>
              <a:gd name="connsiteX40" fmla="*/ 845242 w 1075267"/>
              <a:gd name="connsiteY40" fmla="*/ 653284 h 1075315"/>
              <a:gd name="connsiteX41" fmla="*/ 855290 w 1075267"/>
              <a:gd name="connsiteY41" fmla="*/ 623139 h 1075315"/>
              <a:gd name="connsiteX42" fmla="*/ 945726 w 1075267"/>
              <a:gd name="connsiteY42" fmla="*/ 522656 h 1075315"/>
              <a:gd name="connsiteX43" fmla="*/ 975871 w 1075267"/>
              <a:gd name="connsiteY43" fmla="*/ 452317 h 1075315"/>
              <a:gd name="connsiteX44" fmla="*/ 995967 w 1075267"/>
              <a:gd name="connsiteY44" fmla="*/ 412124 h 1075315"/>
              <a:gd name="connsiteX45" fmla="*/ 1026112 w 1075267"/>
              <a:gd name="connsiteY45" fmla="*/ 311640 h 1075315"/>
              <a:gd name="connsiteX46" fmla="*/ 1046209 w 1075267"/>
              <a:gd name="connsiteY46" fmla="*/ 281495 h 1075315"/>
              <a:gd name="connsiteX47" fmla="*/ 1056257 w 1075267"/>
              <a:gd name="connsiteY47" fmla="*/ 30286 h 1075315"/>
              <a:gd name="connsiteX48" fmla="*/ 1036161 w 1075267"/>
              <a:gd name="connsiteY48" fmla="*/ 141 h 1075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075267" h="1075315">
                <a:moveTo>
                  <a:pt x="1036161" y="141"/>
                </a:moveTo>
                <a:cubicBezTo>
                  <a:pt x="1019414" y="-1534"/>
                  <a:pt x="966072" y="12000"/>
                  <a:pt x="955774" y="20238"/>
                </a:cubicBezTo>
                <a:cubicBezTo>
                  <a:pt x="946344" y="27782"/>
                  <a:pt x="943408" y="41105"/>
                  <a:pt x="935677" y="50383"/>
                </a:cubicBezTo>
                <a:cubicBezTo>
                  <a:pt x="926580" y="61300"/>
                  <a:pt x="915580" y="70480"/>
                  <a:pt x="905532" y="80528"/>
                </a:cubicBezTo>
                <a:cubicBezTo>
                  <a:pt x="902183" y="90576"/>
                  <a:pt x="898394" y="100489"/>
                  <a:pt x="895484" y="110673"/>
                </a:cubicBezTo>
                <a:cubicBezTo>
                  <a:pt x="891690" y="123952"/>
                  <a:pt x="890875" y="138173"/>
                  <a:pt x="885435" y="150867"/>
                </a:cubicBezTo>
                <a:cubicBezTo>
                  <a:pt x="880678" y="161967"/>
                  <a:pt x="870740" y="170210"/>
                  <a:pt x="865339" y="181012"/>
                </a:cubicBezTo>
                <a:cubicBezTo>
                  <a:pt x="841230" y="229231"/>
                  <a:pt x="875277" y="202912"/>
                  <a:pt x="825145" y="261399"/>
                </a:cubicBezTo>
                <a:cubicBezTo>
                  <a:pt x="817286" y="270568"/>
                  <a:pt x="805048" y="274796"/>
                  <a:pt x="795000" y="281495"/>
                </a:cubicBezTo>
                <a:cubicBezTo>
                  <a:pt x="763527" y="344445"/>
                  <a:pt x="788239" y="301011"/>
                  <a:pt x="744759" y="361882"/>
                </a:cubicBezTo>
                <a:cubicBezTo>
                  <a:pt x="737740" y="371709"/>
                  <a:pt x="733202" y="383488"/>
                  <a:pt x="724662" y="392027"/>
                </a:cubicBezTo>
                <a:cubicBezTo>
                  <a:pt x="712820" y="403869"/>
                  <a:pt x="697866" y="412124"/>
                  <a:pt x="684468" y="422172"/>
                </a:cubicBezTo>
                <a:cubicBezTo>
                  <a:pt x="647626" y="477437"/>
                  <a:pt x="684467" y="430547"/>
                  <a:pt x="634227" y="472414"/>
                </a:cubicBezTo>
                <a:cubicBezTo>
                  <a:pt x="623310" y="481511"/>
                  <a:pt x="613330" y="491770"/>
                  <a:pt x="604082" y="502559"/>
                </a:cubicBezTo>
                <a:cubicBezTo>
                  <a:pt x="593183" y="515274"/>
                  <a:pt x="586454" y="531626"/>
                  <a:pt x="573937" y="542752"/>
                </a:cubicBezTo>
                <a:cubicBezTo>
                  <a:pt x="555884" y="558799"/>
                  <a:pt x="532712" y="568117"/>
                  <a:pt x="513646" y="582946"/>
                </a:cubicBezTo>
                <a:cubicBezTo>
                  <a:pt x="434261" y="644690"/>
                  <a:pt x="543805" y="577192"/>
                  <a:pt x="443308" y="663333"/>
                </a:cubicBezTo>
                <a:cubicBezTo>
                  <a:pt x="435266" y="670226"/>
                  <a:pt x="423211" y="670032"/>
                  <a:pt x="413163" y="673381"/>
                </a:cubicBezTo>
                <a:cubicBezTo>
                  <a:pt x="386367" y="693478"/>
                  <a:pt x="360645" y="715092"/>
                  <a:pt x="332776" y="733671"/>
                </a:cubicBezTo>
                <a:lnTo>
                  <a:pt x="272486" y="773864"/>
                </a:lnTo>
                <a:cubicBezTo>
                  <a:pt x="202968" y="878143"/>
                  <a:pt x="314182" y="722121"/>
                  <a:pt x="212196" y="824106"/>
                </a:cubicBezTo>
                <a:cubicBezTo>
                  <a:pt x="131574" y="904727"/>
                  <a:pt x="210068" y="871706"/>
                  <a:pt x="141857" y="894445"/>
                </a:cubicBezTo>
                <a:cubicBezTo>
                  <a:pt x="131809" y="904493"/>
                  <a:pt x="124134" y="917689"/>
                  <a:pt x="111712" y="924590"/>
                </a:cubicBezTo>
                <a:cubicBezTo>
                  <a:pt x="93194" y="934878"/>
                  <a:pt x="51422" y="944686"/>
                  <a:pt x="51422" y="944686"/>
                </a:cubicBezTo>
                <a:cubicBezTo>
                  <a:pt x="41374" y="954734"/>
                  <a:pt x="30374" y="963914"/>
                  <a:pt x="21277" y="974831"/>
                </a:cubicBezTo>
                <a:cubicBezTo>
                  <a:pt x="13546" y="984109"/>
                  <a:pt x="-4811" y="994491"/>
                  <a:pt x="1181" y="1004977"/>
                </a:cubicBezTo>
                <a:cubicBezTo>
                  <a:pt x="13164" y="1025948"/>
                  <a:pt x="38557" y="1037532"/>
                  <a:pt x="61471" y="1045170"/>
                </a:cubicBezTo>
                <a:cubicBezTo>
                  <a:pt x="134862" y="1069634"/>
                  <a:pt x="101210" y="1060129"/>
                  <a:pt x="161954" y="1075315"/>
                </a:cubicBezTo>
                <a:cubicBezTo>
                  <a:pt x="218895" y="1071966"/>
                  <a:pt x="276020" y="1070943"/>
                  <a:pt x="332776" y="1065267"/>
                </a:cubicBezTo>
                <a:cubicBezTo>
                  <a:pt x="353262" y="1063218"/>
                  <a:pt x="387204" y="1041941"/>
                  <a:pt x="403115" y="1035122"/>
                </a:cubicBezTo>
                <a:cubicBezTo>
                  <a:pt x="412851" y="1030950"/>
                  <a:pt x="423212" y="1028423"/>
                  <a:pt x="433260" y="1025073"/>
                </a:cubicBezTo>
                <a:cubicBezTo>
                  <a:pt x="452190" y="1006143"/>
                  <a:pt x="468370" y="986022"/>
                  <a:pt x="493550" y="974831"/>
                </a:cubicBezTo>
                <a:cubicBezTo>
                  <a:pt x="524996" y="960855"/>
                  <a:pt x="560634" y="953036"/>
                  <a:pt x="594033" y="944686"/>
                </a:cubicBezTo>
                <a:cubicBezTo>
                  <a:pt x="600732" y="934638"/>
                  <a:pt x="604082" y="921240"/>
                  <a:pt x="614130" y="914541"/>
                </a:cubicBezTo>
                <a:cubicBezTo>
                  <a:pt x="625621" y="906881"/>
                  <a:pt x="641392" y="909342"/>
                  <a:pt x="654323" y="904493"/>
                </a:cubicBezTo>
                <a:cubicBezTo>
                  <a:pt x="668349" y="899233"/>
                  <a:pt x="681119" y="891095"/>
                  <a:pt x="694517" y="884396"/>
                </a:cubicBezTo>
                <a:cubicBezTo>
                  <a:pt x="701216" y="874348"/>
                  <a:pt x="707594" y="864078"/>
                  <a:pt x="714613" y="854251"/>
                </a:cubicBezTo>
                <a:cubicBezTo>
                  <a:pt x="724347" y="840623"/>
                  <a:pt x="735883" y="828260"/>
                  <a:pt x="744759" y="814058"/>
                </a:cubicBezTo>
                <a:cubicBezTo>
                  <a:pt x="752698" y="801356"/>
                  <a:pt x="757423" y="786870"/>
                  <a:pt x="764855" y="773864"/>
                </a:cubicBezTo>
                <a:cubicBezTo>
                  <a:pt x="783506" y="741223"/>
                  <a:pt x="787389" y="741282"/>
                  <a:pt x="815097" y="713574"/>
                </a:cubicBezTo>
                <a:cubicBezTo>
                  <a:pt x="840353" y="637804"/>
                  <a:pt x="806284" y="731200"/>
                  <a:pt x="845242" y="653284"/>
                </a:cubicBezTo>
                <a:cubicBezTo>
                  <a:pt x="849979" y="643810"/>
                  <a:pt x="848673" y="631410"/>
                  <a:pt x="855290" y="623139"/>
                </a:cubicBezTo>
                <a:cubicBezTo>
                  <a:pt x="920759" y="541304"/>
                  <a:pt x="912120" y="581467"/>
                  <a:pt x="945726" y="522656"/>
                </a:cubicBezTo>
                <a:cubicBezTo>
                  <a:pt x="983805" y="456016"/>
                  <a:pt x="951718" y="508674"/>
                  <a:pt x="975871" y="452317"/>
                </a:cubicBezTo>
                <a:cubicBezTo>
                  <a:pt x="981772" y="438549"/>
                  <a:pt x="990708" y="426149"/>
                  <a:pt x="995967" y="412124"/>
                </a:cubicBezTo>
                <a:cubicBezTo>
                  <a:pt x="1008001" y="380032"/>
                  <a:pt x="1006485" y="341080"/>
                  <a:pt x="1026112" y="311640"/>
                </a:cubicBezTo>
                <a:lnTo>
                  <a:pt x="1046209" y="281495"/>
                </a:lnTo>
                <a:cubicBezTo>
                  <a:pt x="1080566" y="178426"/>
                  <a:pt x="1085147" y="189178"/>
                  <a:pt x="1056257" y="30286"/>
                </a:cubicBezTo>
                <a:cubicBezTo>
                  <a:pt x="1053715" y="16305"/>
                  <a:pt x="1052908" y="1816"/>
                  <a:pt x="1036161" y="141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0" name="Gerade Verbindung mit Pfeil 9"/>
          <p:cNvCxnSpPr/>
          <p:nvPr/>
        </p:nvCxnSpPr>
        <p:spPr>
          <a:xfrm flipH="1" flipV="1">
            <a:off x="4570031" y="4887998"/>
            <a:ext cx="2522250" cy="6939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hteck 10"/>
          <p:cNvSpPr/>
          <p:nvPr/>
        </p:nvSpPr>
        <p:spPr>
          <a:xfrm>
            <a:off x="7092280" y="5397324"/>
            <a:ext cx="12955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smtClean="0"/>
              <a:t>Kollision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48688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3.4 Hashtabellen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692696"/>
            <a:ext cx="7866880" cy="1080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b="1" dirty="0" smtClean="0">
                <a:solidFill>
                  <a:schemeClr val="tx1"/>
                </a:solidFill>
              </a:rPr>
              <a:t>Kollisionen: </a:t>
            </a:r>
            <a:r>
              <a:rPr lang="de-DE" b="1" dirty="0" err="1" smtClean="0">
                <a:solidFill>
                  <a:schemeClr val="tx1"/>
                </a:solidFill>
              </a:rPr>
              <a:t>Hashing</a:t>
            </a:r>
            <a:r>
              <a:rPr lang="de-DE" b="1" dirty="0" smtClean="0">
                <a:solidFill>
                  <a:schemeClr val="tx1"/>
                </a:solidFill>
              </a:rPr>
              <a:t> mit Verkettung</a:t>
            </a:r>
          </a:p>
          <a:p>
            <a:endParaRPr lang="de-DE" b="1" dirty="0">
              <a:solidFill>
                <a:schemeClr val="tx1"/>
              </a:solidFill>
            </a:endParaRPr>
          </a:p>
          <a:p>
            <a:r>
              <a:rPr lang="de-DE" b="1" dirty="0" smtClean="0">
                <a:solidFill>
                  <a:schemeClr val="tx1"/>
                </a:solidFill>
              </a:rPr>
              <a:t>Beispiel</a:t>
            </a:r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5946360"/>
              </p:ext>
            </p:extLst>
          </p:nvPr>
        </p:nvGraphicFramePr>
        <p:xfrm>
          <a:off x="3059832" y="1916832"/>
          <a:ext cx="2448272" cy="45811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39" name="Visio" r:id="rId4" imgW="2369965" imgH="4404227" progId="Visio.Drawing.15">
                  <p:embed/>
                </p:oleObj>
              </mc:Choice>
              <mc:Fallback>
                <p:oleObj name="Visio" r:id="rId4" imgW="2369965" imgH="4404227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1916832"/>
                        <a:ext cx="2448272" cy="458119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53159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3.4 Hashtabellen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692696"/>
            <a:ext cx="7866880" cy="1080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1200"/>
              </a:spcAft>
            </a:pPr>
            <a:r>
              <a:rPr lang="de-DE" b="1" dirty="0" smtClean="0">
                <a:solidFill>
                  <a:schemeClr val="tx1"/>
                </a:solidFill>
              </a:rPr>
              <a:t>Kollisionen</a:t>
            </a:r>
            <a:r>
              <a:rPr lang="de-DE" b="1" dirty="0">
                <a:solidFill>
                  <a:schemeClr val="tx1"/>
                </a:solidFill>
              </a:rPr>
              <a:t>: </a:t>
            </a:r>
            <a:r>
              <a:rPr lang="de-DE" b="1" dirty="0" smtClean="0">
                <a:solidFill>
                  <a:schemeClr val="tx1"/>
                </a:solidFill>
              </a:rPr>
              <a:t>	</a:t>
            </a:r>
            <a:r>
              <a:rPr lang="de-DE" b="1" dirty="0" err="1" smtClean="0">
                <a:solidFill>
                  <a:schemeClr val="tx1"/>
                </a:solidFill>
              </a:rPr>
              <a:t>Hashing</a:t>
            </a:r>
            <a:r>
              <a:rPr lang="de-DE" b="1" dirty="0" smtClean="0">
                <a:solidFill>
                  <a:schemeClr val="tx1"/>
                </a:solidFill>
              </a:rPr>
              <a:t> </a:t>
            </a:r>
            <a:r>
              <a:rPr lang="de-DE" b="1" dirty="0">
                <a:solidFill>
                  <a:schemeClr val="tx1"/>
                </a:solidFill>
              </a:rPr>
              <a:t>mit offener Adressierung </a:t>
            </a:r>
            <a:r>
              <a:rPr lang="de-DE" b="1" dirty="0" smtClean="0">
                <a:solidFill>
                  <a:schemeClr val="tx1"/>
                </a:solidFill>
              </a:rPr>
              <a:t>– </a:t>
            </a:r>
            <a:br>
              <a:rPr lang="de-DE" b="1" dirty="0" smtClean="0">
                <a:solidFill>
                  <a:schemeClr val="tx1"/>
                </a:solidFill>
              </a:rPr>
            </a:br>
            <a:r>
              <a:rPr lang="de-DE" b="1" dirty="0" smtClean="0">
                <a:solidFill>
                  <a:schemeClr val="tx1"/>
                </a:solidFill>
              </a:rPr>
              <a:t>		Lineares Sondieren</a:t>
            </a:r>
          </a:p>
          <a:p>
            <a:pPr>
              <a:spcAft>
                <a:spcPts val="1200"/>
              </a:spcAft>
            </a:pPr>
            <a:r>
              <a:rPr lang="de-DE" b="1" dirty="0" smtClean="0">
                <a:solidFill>
                  <a:schemeClr val="tx1"/>
                </a:solidFill>
              </a:rPr>
              <a:t>Beispiel</a:t>
            </a:r>
            <a:r>
              <a:rPr lang="de-DE" dirty="0" smtClean="0">
                <a:solidFill>
                  <a:schemeClr val="tx1"/>
                </a:solidFill>
              </a:rPr>
              <a:t/>
            </a:r>
            <a:br>
              <a:rPr lang="de-DE" dirty="0" smtClean="0">
                <a:solidFill>
                  <a:schemeClr val="tx1"/>
                </a:solidFill>
              </a:rPr>
            </a:br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/>
        </p:nvGraphicFramePr>
        <p:xfrm>
          <a:off x="3347864" y="1766224"/>
          <a:ext cx="2016224" cy="4759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34" name="Visio" r:id="rId5" imgW="1889594" imgH="4404227" progId="Visio.Drawing.15">
                  <p:embed/>
                </p:oleObj>
              </mc:Choice>
              <mc:Fallback>
                <p:oleObj name="Visio" r:id="rId5" imgW="1889594" imgH="4404227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1766224"/>
                        <a:ext cx="2016224" cy="47591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4890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3.4 Hashtabellen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692696"/>
            <a:ext cx="7866880" cy="17281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1200"/>
              </a:spcAft>
            </a:pPr>
            <a:r>
              <a:rPr lang="de-DE" b="1" dirty="0" smtClean="0">
                <a:solidFill>
                  <a:schemeClr val="tx1"/>
                </a:solidFill>
              </a:rPr>
              <a:t>Kollisionen</a:t>
            </a:r>
            <a:r>
              <a:rPr lang="de-DE" b="1" dirty="0">
                <a:solidFill>
                  <a:schemeClr val="tx1"/>
                </a:solidFill>
              </a:rPr>
              <a:t>: </a:t>
            </a:r>
            <a:r>
              <a:rPr lang="de-DE" b="1" dirty="0" smtClean="0">
                <a:solidFill>
                  <a:schemeClr val="tx1"/>
                </a:solidFill>
              </a:rPr>
              <a:t>	</a:t>
            </a:r>
            <a:r>
              <a:rPr lang="de-DE" b="1" dirty="0" err="1" smtClean="0">
                <a:solidFill>
                  <a:schemeClr val="tx1"/>
                </a:solidFill>
              </a:rPr>
              <a:t>Hashing</a:t>
            </a:r>
            <a:r>
              <a:rPr lang="de-DE" b="1" dirty="0" smtClean="0">
                <a:solidFill>
                  <a:schemeClr val="tx1"/>
                </a:solidFill>
              </a:rPr>
              <a:t> </a:t>
            </a:r>
            <a:r>
              <a:rPr lang="de-DE" b="1" dirty="0">
                <a:solidFill>
                  <a:schemeClr val="tx1"/>
                </a:solidFill>
              </a:rPr>
              <a:t>mit offener </a:t>
            </a:r>
            <a:r>
              <a:rPr lang="de-DE" b="1" dirty="0" smtClean="0">
                <a:solidFill>
                  <a:schemeClr val="tx1"/>
                </a:solidFill>
              </a:rPr>
              <a:t>Adressierung – </a:t>
            </a:r>
            <a:br>
              <a:rPr lang="de-DE" b="1" dirty="0" smtClean="0">
                <a:solidFill>
                  <a:schemeClr val="tx1"/>
                </a:solidFill>
              </a:rPr>
            </a:br>
            <a:r>
              <a:rPr lang="de-DE" b="1" dirty="0" smtClean="0">
                <a:solidFill>
                  <a:schemeClr val="tx1"/>
                </a:solidFill>
              </a:rPr>
              <a:t>		Quadratisches Sondieren 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Nächste Quadratzahl als Index verwenden (1</a:t>
            </a:r>
            <a:r>
              <a:rPr lang="de-DE" dirty="0">
                <a:solidFill>
                  <a:schemeClr val="tx1"/>
                </a:solidFill>
              </a:rPr>
              <a:t>, 4, 9, 16, 25 </a:t>
            </a:r>
            <a:r>
              <a:rPr lang="de-DE" dirty="0" smtClean="0">
                <a:solidFill>
                  <a:schemeClr val="tx1"/>
                </a:solidFill>
              </a:rPr>
              <a:t>usw.)</a:t>
            </a:r>
            <a:br>
              <a:rPr lang="de-DE" dirty="0" smtClean="0">
                <a:solidFill>
                  <a:schemeClr val="tx1"/>
                </a:solidFill>
              </a:rPr>
            </a:br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054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-CONFIG__" val="version3 50 50 5 14 20 8 0:128:128 186:223:226 0:128:128 186:223:226 aria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anymed">
  <a:themeElements>
    <a:clrScheme name="Ganymed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Ganymed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Ganym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0</TotalTime>
  <Words>2959</Words>
  <Application>Microsoft Office PowerPoint</Application>
  <PresentationFormat>Bildschirmpräsentation (4:3)</PresentationFormat>
  <Paragraphs>843</Paragraphs>
  <Slides>27</Slides>
  <Notes>20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27</vt:i4>
      </vt:variant>
    </vt:vector>
  </HeadingPairs>
  <TitlesOfParts>
    <vt:vector size="37" baseType="lpstr">
      <vt:lpstr>Arial</vt:lpstr>
      <vt:lpstr>Calibri</vt:lpstr>
      <vt:lpstr>Courier New</vt:lpstr>
      <vt:lpstr>Segoe UI</vt:lpstr>
      <vt:lpstr>Times New Roman</vt:lpstr>
      <vt:lpstr>Verdana</vt:lpstr>
      <vt:lpstr>Wingdings</vt:lpstr>
      <vt:lpstr>Wingdings 2</vt:lpstr>
      <vt:lpstr>Ganymed</vt:lpstr>
      <vt:lpstr>Visio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cordts</dc:creator>
  <cp:lastModifiedBy>Sönke Cordts</cp:lastModifiedBy>
  <cp:revision>516</cp:revision>
  <dcterms:created xsi:type="dcterms:W3CDTF">2008-04-18T08:42:50Z</dcterms:created>
  <dcterms:modified xsi:type="dcterms:W3CDTF">2014-03-27T15:14:39Z</dcterms:modified>
</cp:coreProperties>
</file>