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1" r:id="rId3"/>
    <p:sldId id="282" r:id="rId4"/>
    <p:sldId id="301" r:id="rId5"/>
    <p:sldId id="474" r:id="rId6"/>
    <p:sldId id="475" r:id="rId7"/>
    <p:sldId id="476" r:id="rId8"/>
    <p:sldId id="477" r:id="rId9"/>
    <p:sldId id="478" r:id="rId10"/>
    <p:sldId id="424" r:id="rId11"/>
    <p:sldId id="469" r:id="rId12"/>
    <p:sldId id="479" r:id="rId13"/>
    <p:sldId id="480" r:id="rId14"/>
    <p:sldId id="471" r:id="rId15"/>
  </p:sldIdLst>
  <p:sldSz cx="9144000" cy="6858000" type="screen4x3"/>
  <p:notesSz cx="6858000" cy="9144000"/>
  <p:custDataLst>
    <p:tags r:id="rId1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79183" autoAdjust="0"/>
  </p:normalViewPr>
  <p:slideViewPr>
    <p:cSldViewPr showGuides="1">
      <p:cViewPr varScale="1">
        <p:scale>
          <a:sx n="56" d="100"/>
          <a:sy n="56" d="100"/>
        </p:scale>
        <p:origin x="988" y="36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namespace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My.Collections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System;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SortedArrayList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: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: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IComparable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BinarySearch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Count - 1;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/ 2;  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alternativ: &gt;&gt; 1 anstatt / 2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+ 1;    // oben weitersuchen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- 1;    // unten weitersuchen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~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	// Komplementbildung, Bits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umdrehen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5342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BinarySearchRecursive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(item, 0, Count-1);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search(T item,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lower,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upper)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~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/ 2;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// oben weitersuchen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- 1);    // unten weitersuchen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81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Sortierung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vorliegen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siehe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german.dic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zusätzlich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Korrekturvorschläge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grün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runden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Klammern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Spelling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SortedArrayList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sealed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Word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internal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string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internal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internal Word(string word,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CheckWord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(string word, ref string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list.BinarySearch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word.ToLower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~index &lt;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list.Count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? list[~index] : "";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 ', '.', ',', ':', ';', '\r', '\n' },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StringSplitOptions.RemoveEmptyEntries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"";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list.BinarySearch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token.ToLower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 0)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~index &lt;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list.Count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? list[~index] : "";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yield return new Word(token,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 &gt;= 0,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nearToWord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58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385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686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333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9053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81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769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98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01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Visio-Zeichnung4.vsdx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package" Target="../embeddings/Microsoft_Visio-Zeichnung1.vsd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package" Target="../embeddings/Microsoft_Visio-Zeichnung2.vsdx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package" Target="../embeddings/Microsoft_Visio-Zeichnung3.vsdx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8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 – Implementierung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507884"/>
              </p:ext>
            </p:extLst>
          </p:nvPr>
        </p:nvGraphicFramePr>
        <p:xfrm>
          <a:off x="2555776" y="1416634"/>
          <a:ext cx="3960439" cy="5148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Visio" r:id="rId5" imgW="4876667" imgH="6339973" progId="Visio.Drawing.15">
                  <p:embed/>
                </p:oleObj>
              </mc:Choice>
              <mc:Fallback>
                <p:oleObj name="Visio" r:id="rId5" imgW="4876667" imgH="633997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416634"/>
                        <a:ext cx="3960439" cy="51485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2458368" y="2852936"/>
            <a:ext cx="3456384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091522" y="4149080"/>
            <a:ext cx="380202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458368" y="5322750"/>
            <a:ext cx="3456384" cy="1155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20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688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 – Implementierung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iterativ</a:t>
            </a:r>
            <a:endParaRPr lang="de-DE" sz="2000" b="1" dirty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BinarySearch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 item)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lower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0;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upper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Count - 1;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lower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upper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lower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03324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688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 – Implementierung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rekursiv</a:t>
            </a:r>
            <a:endParaRPr lang="de-DE" sz="2000" b="1" dirty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BinarySearchRecursive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 item)</a:t>
            </a:r>
            <a:endParaRPr lang="de-DE" sz="2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search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(item, 0, Count-1);</a:t>
            </a:r>
          </a:p>
          <a:p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de-DE" sz="2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en-US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search(T item, </a:t>
            </a:r>
            <a:r>
              <a:rPr lang="en-US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lower, </a:t>
            </a:r>
            <a:r>
              <a:rPr lang="en-US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upper)</a:t>
            </a:r>
            <a:endParaRPr lang="de-DE" sz="2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	</a:t>
            </a:r>
          </a:p>
          <a:p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de-DE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 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87686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Rechtschreibprüfung mit binärer Suche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pic>
        <p:nvPicPr>
          <p:cNvPr id="11" name="Grafik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1844824"/>
            <a:ext cx="7992888" cy="371327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7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/>
              <a:t>Algorithmen</a:t>
            </a:r>
          </a:p>
          <a:p>
            <a:pPr lvl="1"/>
            <a:r>
              <a:rPr lang="de-DE" sz="2400" dirty="0" smtClean="0"/>
              <a:t>4.1 Binäre Suche</a:t>
            </a:r>
            <a:endParaRPr lang="de-DE" sz="2400" dirty="0"/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4.2 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4.3 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4.1 Binäre Suche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Suche in einer sortierten Liste durch „Teilen und Herrschen“, indem Teile aus der Suche aufgrund der Sortierung ausgeschlossen werden.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Beispiel: Adressbuch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4678"/>
              </p:ext>
            </p:extLst>
          </p:nvPr>
        </p:nvGraphicFramePr>
        <p:xfrm>
          <a:off x="1157288" y="3305175"/>
          <a:ext cx="7254875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Visio" r:id="rId5" imgW="6410520" imgH="2673360" progId="Visio.Drawing.15">
                  <p:embed/>
                </p:oleObj>
              </mc:Choice>
              <mc:Fallback>
                <p:oleObj name="Visio" r:id="rId5" imgW="6410520" imgH="267336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3305175"/>
                        <a:ext cx="7254875" cy="300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Suche in einer sortierten Liste durch „Teilen und Herrschen“, indem Teile aus der Suche aufgrund der Sortierung ausgeschlossen werden.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Beispiel: Adressbuch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908827"/>
              </p:ext>
            </p:extLst>
          </p:nvPr>
        </p:nvGraphicFramePr>
        <p:xfrm>
          <a:off x="1157288" y="3305175"/>
          <a:ext cx="7254875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Visio" r:id="rId5" imgW="6410520" imgH="2673360" progId="Visio.Drawing.15">
                  <p:embed/>
                </p:oleObj>
              </mc:Choice>
              <mc:Fallback>
                <p:oleObj name="Visio" r:id="rId5" imgW="6410520" imgH="267336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3305175"/>
                        <a:ext cx="7254875" cy="300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075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 Suche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Suche in einer sortierten Liste durch „Teilen und Herrschen“, indem Teile aus der Suche aufgrund der Sortierung ausgeschlossen werden.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Beispiel: Adressbuch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582593"/>
              </p:ext>
            </p:extLst>
          </p:nvPr>
        </p:nvGraphicFramePr>
        <p:xfrm>
          <a:off x="1157288" y="3305175"/>
          <a:ext cx="7254875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Visio" r:id="rId5" imgW="6410520" imgH="2673360" progId="Visio.Drawing.15">
                  <p:embed/>
                </p:oleObj>
              </mc:Choice>
              <mc:Fallback>
                <p:oleObj name="Visio" r:id="rId5" imgW="6410520" imgH="267336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3305175"/>
                        <a:ext cx="7254875" cy="300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150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18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Wie viele Schritte werden maximal benötigt?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 Zahl raten zwischen 1 und 64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64/2 </a:t>
            </a:r>
            <a:r>
              <a:rPr lang="de-DE" sz="2000" dirty="0">
                <a:solidFill>
                  <a:schemeClr val="tx1"/>
                </a:solidFill>
              </a:rPr>
              <a:t>Zahlen bleiben </a:t>
            </a:r>
            <a:r>
              <a:rPr lang="de-DE" sz="2000" dirty="0" smtClean="0">
                <a:solidFill>
                  <a:schemeClr val="tx1"/>
                </a:solidFill>
              </a:rPr>
              <a:t>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64/4 </a:t>
            </a:r>
            <a:r>
              <a:rPr lang="de-DE" sz="2000" dirty="0">
                <a:solidFill>
                  <a:schemeClr val="tx1"/>
                </a:solidFill>
              </a:rPr>
              <a:t>Zahlen bleiben 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64/8 </a:t>
            </a:r>
            <a:r>
              <a:rPr lang="de-DE" sz="2000" dirty="0">
                <a:solidFill>
                  <a:schemeClr val="tx1"/>
                </a:solidFill>
              </a:rPr>
              <a:t>Zahlen bleiben 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64/16 </a:t>
            </a:r>
            <a:r>
              <a:rPr lang="de-DE" sz="2000" dirty="0">
                <a:solidFill>
                  <a:schemeClr val="tx1"/>
                </a:solidFill>
              </a:rPr>
              <a:t>Zahlen bleiben 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64/32 </a:t>
            </a:r>
            <a:r>
              <a:rPr lang="de-DE" sz="2000" dirty="0">
                <a:solidFill>
                  <a:schemeClr val="tx1"/>
                </a:solidFill>
              </a:rPr>
              <a:t>Zahlen bleiben 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Schritt</a:t>
            </a:r>
            <a:r>
              <a:rPr lang="de-DE" sz="2000" dirty="0">
                <a:solidFill>
                  <a:schemeClr val="tx1"/>
                </a:solidFill>
              </a:rPr>
              <a:t>: 	</a:t>
            </a:r>
            <a:r>
              <a:rPr lang="de-DE" sz="2000" dirty="0" smtClean="0">
                <a:solidFill>
                  <a:schemeClr val="tx1"/>
                </a:solidFill>
              </a:rPr>
              <a:t>64/64 </a:t>
            </a:r>
            <a:r>
              <a:rPr lang="de-DE" sz="2000" dirty="0">
                <a:solidFill>
                  <a:schemeClr val="tx1"/>
                </a:solidFill>
              </a:rPr>
              <a:t>Zahlen bleiben </a:t>
            </a:r>
            <a:r>
              <a:rPr lang="de-DE" sz="2000" dirty="0" smtClean="0">
                <a:solidFill>
                  <a:schemeClr val="tx1"/>
                </a:solidFill>
              </a:rPr>
              <a:t>übrig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</a:pPr>
            <a:endParaRPr lang="de-DE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sz="2000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6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(Potenz zur Basis 2)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endParaRPr lang="de-DE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AutoNum type="arabicPeriod"/>
            </a:pPr>
            <a:endParaRPr lang="de-DE" sz="2000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19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Wie viele Schritte werden maximal benötigt?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In 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16 Schritten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kann man einen Wertebereich von 0 bis 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65.535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durchsuchen = 2</a:t>
            </a:r>
            <a:r>
              <a:rPr lang="de-DE" sz="20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16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In 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20 Schritten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kann man einen Wertebereich von 0 bis etwa 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1 Mio.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durchsuchen = 2</a:t>
            </a:r>
            <a:r>
              <a:rPr lang="de-DE" sz="20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20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endParaRPr lang="de-DE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>
              <a:spcAft>
                <a:spcPts val="600"/>
              </a:spcAft>
              <a:buAutoNum type="arabicPeriod"/>
            </a:pPr>
            <a:endParaRPr lang="de-DE" sz="2000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4.1 Binäre Suche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chemeClr val="tx1"/>
                </a:solidFill>
              </a:rPr>
              <a:t>Wie viele Schritte werden maximal benötigt?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Umkehrfunktion </a:t>
            </a:r>
            <a:r>
              <a:rPr lang="de-DE" sz="2000" b="1" dirty="0">
                <a:solidFill>
                  <a:schemeClr val="tx1"/>
                </a:solidFill>
              </a:rPr>
              <a:t>zum Potenzieren </a:t>
            </a:r>
            <a:r>
              <a:rPr lang="de-DE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 Logarithmus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</a:rPr>
              <a:t>Anzahl der Vergleiche 	= log2(n)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</a:rPr>
              <a:t>z.B. 				log2(100) = 4,7 ≈ 5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</a:rPr>
              <a:t>Für einen Wertebereich von 100 benötigt man maximal 5 Schritte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Komplexitätsklasse im </a:t>
            </a:r>
            <a:r>
              <a:rPr lang="de-DE" sz="2000" b="1" dirty="0" err="1" smtClean="0">
                <a:solidFill>
                  <a:schemeClr val="tx1"/>
                </a:solidFill>
              </a:rPr>
              <a:t>Worst</a:t>
            </a:r>
            <a:r>
              <a:rPr lang="de-DE" sz="2000" b="1" dirty="0" smtClean="0">
                <a:solidFill>
                  <a:schemeClr val="tx1"/>
                </a:solidFill>
              </a:rPr>
              <a:t> Case: O(log n)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AutoNum type="arabicPeriod"/>
            </a:pPr>
            <a:endParaRPr lang="de-DE" sz="2000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9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764</Words>
  <Application>Microsoft Office PowerPoint</Application>
  <PresentationFormat>Bildschirmpräsentation (4:3)</PresentationFormat>
  <Paragraphs>232</Paragraphs>
  <Slides>14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Calibri</vt:lpstr>
      <vt:lpstr>Courier New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538</cp:revision>
  <dcterms:created xsi:type="dcterms:W3CDTF">2008-04-18T08:42:50Z</dcterms:created>
  <dcterms:modified xsi:type="dcterms:W3CDTF">2014-03-27T16:24:33Z</dcterms:modified>
</cp:coreProperties>
</file>