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1" r:id="rId3"/>
    <p:sldId id="282" r:id="rId4"/>
    <p:sldId id="301" r:id="rId5"/>
    <p:sldId id="460" r:id="rId6"/>
    <p:sldId id="461" r:id="rId7"/>
    <p:sldId id="462" r:id="rId8"/>
    <p:sldId id="463" r:id="rId9"/>
    <p:sldId id="470" r:id="rId10"/>
    <p:sldId id="464" r:id="rId11"/>
    <p:sldId id="465" r:id="rId12"/>
    <p:sldId id="466" r:id="rId13"/>
    <p:sldId id="467" r:id="rId14"/>
    <p:sldId id="468" r:id="rId15"/>
    <p:sldId id="424" r:id="rId16"/>
    <p:sldId id="452" r:id="rId17"/>
    <p:sldId id="469" r:id="rId18"/>
    <p:sldId id="425" r:id="rId19"/>
    <p:sldId id="471" r:id="rId20"/>
    <p:sldId id="472" r:id="rId21"/>
  </p:sldIdLst>
  <p:sldSz cx="9144000" cy="6858000" type="screen4x3"/>
  <p:notesSz cx="6858000" cy="9144000"/>
  <p:custDataLst>
    <p:tags r:id="rId2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65900" autoAdjust="0"/>
  </p:normalViewPr>
  <p:slideViewPr>
    <p:cSldViewPr showGuides="1">
      <p:cViewPr varScale="1">
        <p:scale>
          <a:sx n="46" d="100"/>
          <a:sy n="46" d="100"/>
        </p:scale>
        <p:origin x="1820" y="44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081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9794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0579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98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644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namespace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My.Collections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System;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ReverseInOrder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class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BinaryTree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where T :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IComparable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sealed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IComparable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muss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IComparable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implementieren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Node&lt;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Left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Node&lt;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Right { get;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BinaryTree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TraverseModeEnum.PreOrder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root = new Node&lt;T&gt;() { Item = item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item);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addTo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&lt;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&lt;T&gt;() { Item = item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item);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new Node&lt;T&gt;() { Item = item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item);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Search(T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 = "";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traverse(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traverse(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TraverseModeEnum.ReverseInOrder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TraverseModeEnum.PreOrder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s += "".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' ')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+ "\n";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traverse(reverse ?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level + 2, ref s);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TraverseModeEnum.InOrder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||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TraverseModeEnum.ReverseInOrder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s += "".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' ')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+ "\n";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traverse(reverse ?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node.Left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node.Right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level + 2, ref s);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TraverseModeEnum.PostOrder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s += "".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' ')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+ "\n";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013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527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--------------------------------------------------------------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zuerst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Item (Company)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erstellen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 :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IComparable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&lt;Company&gt;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Bezeichnung {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string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Branche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string Ort { get;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CompareTo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(Company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Bezeichnung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.CompareTo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other.Bezeichnung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string.Format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("Bezeichnung: {0}\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tBranche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{1}\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{2}", Bezeichnung, Branche, Ort);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--------------------------------------------------------------</a:t>
            </a:r>
          </a:p>
          <a:p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BinaryTree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-Klasse für Companies anlegen: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--------------------------------------------------------------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Companies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BinaryTree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&lt;Company&gt; companies = new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BinaryTree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&lt;Company&gt;();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Companies(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TextReader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Spaltenüberschriften auslesen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().Split(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';' });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3)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("More than 3 columns in company file");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';' });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companies.Add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Company()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Bezeichnung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[0],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Branche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[1],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Ort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[2]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Company Read(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bezeichnung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companies.Search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Company() { Bezeichnung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bezeichnung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});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Main-Methode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Main(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 1)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Aufruf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CompanySearch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&lt;file.csv&gt;");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CSV einlesen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companies = new Companies(new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StreamReader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Encoding.Default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("Unternehmensbezeichnung eingeben: 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string.IsNullOrEmpty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break;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companies.Read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("Unternehmen nicht gefunden!");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"\n");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583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1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bisher: 	</a:t>
            </a:r>
            <a:r>
              <a:rPr lang="de-DE" dirty="0" err="1" smtClean="0"/>
              <a:t>ArrayList</a:t>
            </a:r>
            <a:r>
              <a:rPr lang="de-DE" dirty="0" smtClean="0"/>
              <a:t> -&gt; 	</a:t>
            </a:r>
            <a:r>
              <a:rPr lang="de-DE" baseline="0" dirty="0" smtClean="0"/>
              <a:t>Suchen über Index O(1)</a:t>
            </a:r>
          </a:p>
          <a:p>
            <a:r>
              <a:rPr lang="de-DE" baseline="0" dirty="0" smtClean="0"/>
              <a:t>	</a:t>
            </a:r>
            <a:r>
              <a:rPr lang="de-DE" baseline="0" dirty="0" err="1" smtClean="0"/>
              <a:t>LinkedList</a:t>
            </a:r>
            <a:r>
              <a:rPr lang="de-DE" baseline="0" dirty="0" smtClean="0"/>
              <a:t> -&gt; 	Einfügen O(1)</a:t>
            </a:r>
          </a:p>
          <a:p>
            <a:endParaRPr lang="de-DE" baseline="0" dirty="0" smtClean="0"/>
          </a:p>
          <a:p>
            <a:r>
              <a:rPr lang="de-DE" baseline="0" dirty="0" smtClean="0"/>
              <a:t>Binärer </a:t>
            </a:r>
            <a:r>
              <a:rPr lang="de-DE" baseline="0" dirty="0" err="1" smtClean="0"/>
              <a:t>Suchbaum</a:t>
            </a:r>
            <a:r>
              <a:rPr lang="de-DE" baseline="0" dirty="0" smtClean="0"/>
              <a:t>: Suche/Einfügen O(h)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385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72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669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862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544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526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579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14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5.vsdx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6.vsdx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7.vsdx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8.vsdx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9.vsdx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Visio-Zeichnung10.vsdx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Visio-Zeichnung1.vsdx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Visio-Zeichnung2.vsdx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1.xml"/><Relationship Id="rId7" Type="http://schemas.openxmlformats.org/officeDocument/2006/relationships/package" Target="../embeddings/Microsoft_Visio-Zeichnung3.vsdx"/><Relationship Id="rId2" Type="http://schemas.openxmlformats.org/officeDocument/2006/relationships/tags" Target="../tags/tag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.xml"/><Relationship Id="rId7" Type="http://schemas.openxmlformats.org/officeDocument/2006/relationships/package" Target="../embeddings/Microsoft_Visio-Zeichnung4.vsdx"/><Relationship Id="rId2" Type="http://schemas.openxmlformats.org/officeDocument/2006/relationships/tags" Target="../tags/tag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3600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– Traversieren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Durchlaufen/Iterieren von Knoten. 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Traversierungsverfahren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Preorder</a:t>
            </a:r>
            <a:r>
              <a:rPr lang="de-DE" sz="2000" dirty="0">
                <a:solidFill>
                  <a:schemeClr val="tx1"/>
                </a:solidFill>
              </a:rPr>
              <a:t>-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/>
                </a:solidFill>
              </a:rPr>
              <a:t>Postorder-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Inorder</a:t>
            </a:r>
            <a:r>
              <a:rPr lang="de-DE" sz="2000" dirty="0">
                <a:solidFill>
                  <a:schemeClr val="tx1"/>
                </a:solidFill>
              </a:rPr>
              <a:t>-Traversierung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018221"/>
              </p:ext>
            </p:extLst>
          </p:nvPr>
        </p:nvGraphicFramePr>
        <p:xfrm>
          <a:off x="4932040" y="3583408"/>
          <a:ext cx="3537044" cy="2804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Visio" r:id="rId5" imgW="3680323" imgH="2933634" progId="Visio.Drawing.15">
                  <p:embed/>
                </p:oleObj>
              </mc:Choice>
              <mc:Fallback>
                <p:oleObj name="Visio" r:id="rId5" imgW="3680323" imgH="293363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583408"/>
                        <a:ext cx="3537044" cy="2804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331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– </a:t>
            </a:r>
            <a:r>
              <a:rPr lang="de-DE" sz="2000" b="1" dirty="0" err="1" smtClean="0">
                <a:solidFill>
                  <a:schemeClr val="tx1"/>
                </a:solidFill>
              </a:rPr>
              <a:t>Preorder</a:t>
            </a:r>
            <a:r>
              <a:rPr lang="de-DE" sz="2000" b="1" dirty="0" smtClean="0">
                <a:solidFill>
                  <a:schemeClr val="tx1"/>
                </a:solidFill>
              </a:rPr>
              <a:t>-Traversieren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Knoten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chemeClr val="tx1"/>
                </a:solidFill>
              </a:rPr>
              <a:t>links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rechts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5  3  2  4  8  7  9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773468"/>
              </p:ext>
            </p:extLst>
          </p:nvPr>
        </p:nvGraphicFramePr>
        <p:xfrm>
          <a:off x="3203848" y="1594569"/>
          <a:ext cx="5219232" cy="413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Visio" r:id="rId5" imgW="3680323" imgH="2933634" progId="Visio.Drawing.15">
                  <p:embed/>
                </p:oleObj>
              </mc:Choice>
              <mc:Fallback>
                <p:oleObj name="Visio" r:id="rId5" imgW="3680323" imgH="29336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594569"/>
                        <a:ext cx="5219232" cy="4138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5159639" y="1666083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00494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278461" y="472514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60524" y="4713569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21401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850770" y="4708306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7345587" y="4720027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7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– Postorder-Traversieren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links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rechts  Knoten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2  4  3  7  9  8  5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203848" y="1594569"/>
          <a:ext cx="5219232" cy="413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Visio" r:id="rId5" imgW="3680323" imgH="2933634" progId="Visio.Drawing.15">
                  <p:embed/>
                </p:oleObj>
              </mc:Choice>
              <mc:Fallback>
                <p:oleObj name="Visio" r:id="rId5" imgW="3680323" imgH="29336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594569"/>
                        <a:ext cx="5219232" cy="4138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5159639" y="1666083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00494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278461" y="472514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60524" y="4713569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21401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850770" y="4708306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7345587" y="4720027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0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304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– </a:t>
            </a:r>
            <a:r>
              <a:rPr lang="de-DE" sz="2000" b="1" dirty="0" err="1" smtClean="0">
                <a:solidFill>
                  <a:schemeClr val="tx1"/>
                </a:solidFill>
              </a:rPr>
              <a:t>Inorder</a:t>
            </a:r>
            <a:r>
              <a:rPr lang="de-DE" sz="2000" b="1" dirty="0" smtClean="0">
                <a:solidFill>
                  <a:schemeClr val="tx1"/>
                </a:solidFill>
              </a:rPr>
              <a:t>-Traversieren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links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Knoten  rechts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2  3  4  5  7  8  9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203848" y="1594569"/>
          <a:ext cx="5219232" cy="413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Visio" r:id="rId5" imgW="3680323" imgH="2933634" progId="Visio.Drawing.15">
                  <p:embed/>
                </p:oleObj>
              </mc:Choice>
              <mc:Fallback>
                <p:oleObj name="Visio" r:id="rId5" imgW="3680323" imgH="29336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594569"/>
                        <a:ext cx="5219232" cy="4138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5159639" y="1666083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00494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278461" y="472514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60524" y="4713569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21401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850770" y="4708306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7345587" y="4720027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64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38547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– Suche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Beispiel: Suche nach 7</a:t>
            </a:r>
            <a:endParaRPr lang="de-DE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7 &gt; 5 </a:t>
            </a: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rechts suchen</a:t>
            </a: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7 &lt; 8  links suchen</a:t>
            </a: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Gefunden!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203848" y="1594569"/>
          <a:ext cx="5219232" cy="413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Visio" r:id="rId5" imgW="3680323" imgH="2933634" progId="Visio.Drawing.15">
                  <p:embed/>
                </p:oleObj>
              </mc:Choice>
              <mc:Fallback>
                <p:oleObj name="Visio" r:id="rId5" imgW="3680323" imgH="29336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594569"/>
                        <a:ext cx="5219232" cy="4138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5159639" y="1666083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214010" y="3185564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850770" y="4708306"/>
            <a:ext cx="936104" cy="86409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6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8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</a:t>
            </a:r>
            <a:r>
              <a:rPr lang="de-DE" sz="2000" b="1" dirty="0" err="1" smtClean="0">
                <a:solidFill>
                  <a:schemeClr val="tx1"/>
                </a:solidFill>
              </a:rPr>
              <a:t>Suchbaum</a:t>
            </a:r>
            <a:r>
              <a:rPr lang="de-DE" sz="2000" b="1" dirty="0" smtClean="0">
                <a:solidFill>
                  <a:schemeClr val="tx1"/>
                </a:solidFill>
              </a:rPr>
              <a:t> – Implementierung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64582"/>
              </p:ext>
            </p:extLst>
          </p:nvPr>
        </p:nvGraphicFramePr>
        <p:xfrm>
          <a:off x="1316648" y="2425441"/>
          <a:ext cx="6510704" cy="2227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Visio" r:id="rId5" imgW="4190992" imgH="1432427" progId="Visio.Drawing.15">
                  <p:embed/>
                </p:oleObj>
              </mc:Choice>
              <mc:Fallback>
                <p:oleObj name="Visio" r:id="rId5" imgW="4190992" imgH="143242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648" y="2425441"/>
                        <a:ext cx="6510704" cy="22276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885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688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</a:t>
            </a:r>
            <a:r>
              <a:rPr lang="de-DE" sz="2000" b="1" dirty="0" err="1" smtClean="0">
                <a:solidFill>
                  <a:schemeClr val="tx1"/>
                </a:solidFill>
              </a:rPr>
              <a:t>Suchbaum</a:t>
            </a:r>
            <a:r>
              <a:rPr lang="de-DE" sz="2000" b="1" dirty="0" smtClean="0">
                <a:solidFill>
                  <a:schemeClr val="tx1"/>
                </a:solidFill>
              </a:rPr>
              <a:t> – Implementierung</a:t>
            </a:r>
          </a:p>
          <a:p>
            <a:pPr>
              <a:spcAft>
                <a:spcPts val="600"/>
              </a:spcAft>
            </a:pPr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BinaryTree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&lt;T&gt; 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 : </a:t>
            </a:r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IComparable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&lt;T&gt;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sealed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</a:t>
            </a:r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IComparable</a:t>
            </a:r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de-DE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 get; set; }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Node&lt;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 get; set; }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Node&lt;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Right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 get; set; }</a:t>
            </a: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CompareTo</a:t>
            </a:r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TNode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other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Item.CompareTo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other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private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&lt;T&gt;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de-DE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9020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de-DE" sz="1600" dirty="0" smtClean="0"/>
              <a:t>Ändern </a:t>
            </a:r>
            <a:r>
              <a:rPr lang="de-DE" sz="1600" dirty="0"/>
              <a:t>Sie die Beispielaufgabe in Abschnitt </a:t>
            </a:r>
            <a:r>
              <a:rPr lang="de-DE" sz="1600" dirty="0" smtClean="0"/>
              <a:t>3.1.1 zur </a:t>
            </a:r>
            <a:br>
              <a:rPr lang="de-DE" sz="1600" dirty="0" smtClean="0"/>
            </a:br>
            <a:r>
              <a:rPr lang="de-DE" sz="1600" dirty="0" smtClean="0"/>
              <a:t>Recht­schreibprüfung </a:t>
            </a:r>
            <a:r>
              <a:rPr lang="de-DE" sz="1600" dirty="0"/>
              <a:t>so, dass anstelle einer verketteten Liste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ein </a:t>
            </a:r>
            <a:r>
              <a:rPr lang="de-DE" sz="1600" dirty="0"/>
              <a:t>binärer </a:t>
            </a:r>
            <a:r>
              <a:rPr lang="de-DE" sz="1600" dirty="0" err="1"/>
              <a:t>Suchbaum</a:t>
            </a:r>
            <a:r>
              <a:rPr lang="de-DE" sz="1600" dirty="0"/>
              <a:t> verwendet wird. Als Wörterbuch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verwenden </a:t>
            </a:r>
            <a:r>
              <a:rPr lang="de-DE" sz="1600" dirty="0"/>
              <a:t>Sie die Datei „</a:t>
            </a:r>
            <a:r>
              <a:rPr lang="de-DE" sz="1600" dirty="0" err="1"/>
              <a:t>german</a:t>
            </a:r>
            <a:r>
              <a:rPr lang="de-DE" sz="1600" dirty="0"/>
              <a:t>(unsortiert).</a:t>
            </a:r>
            <a:r>
              <a:rPr lang="de-DE" sz="1600" dirty="0" err="1"/>
              <a:t>dic</a:t>
            </a:r>
            <a:r>
              <a:rPr lang="de-DE" sz="1600" dirty="0" smtClean="0"/>
              <a:t>“.</a:t>
            </a:r>
            <a:br>
              <a:rPr lang="de-DE" sz="1600" dirty="0" smtClean="0"/>
            </a:br>
            <a:endParaRPr lang="de-DE" sz="1600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de-DE" sz="1600" dirty="0"/>
              <a:t>Verwenden Sie im Gegensatz zu Aufgabe 2) die Wörterbuch­datei „</a:t>
            </a:r>
            <a:r>
              <a:rPr lang="de-DE" sz="1600" dirty="0" err="1"/>
              <a:t>german.dic</a:t>
            </a:r>
            <a:r>
              <a:rPr lang="de-DE" sz="1600" dirty="0"/>
              <a:t>“. Was fällt Ihnen auf? Begründen Sie das </a:t>
            </a:r>
            <a:r>
              <a:rPr lang="de-DE" sz="1600" dirty="0" smtClean="0"/>
              <a:t>Ver­halten!</a:t>
            </a:r>
            <a:br>
              <a:rPr lang="de-DE" sz="1600" dirty="0" smtClean="0"/>
            </a:br>
            <a:endParaRPr lang="de-DE" sz="1600" dirty="0" smtClean="0"/>
          </a:p>
          <a:p>
            <a:pPr marL="342900" lvl="0" indent="-342900">
              <a:buFont typeface="+mj-lt"/>
              <a:buAutoNum type="arabicPeriod" startAt="4"/>
            </a:pPr>
            <a:r>
              <a:rPr lang="de-DE" sz="1600" dirty="0"/>
              <a:t>Schreiben Sie die Methoden </a:t>
            </a:r>
            <a:r>
              <a:rPr lang="de-DE" sz="1600" dirty="0" err="1"/>
              <a:t>BinaryTree.Max</a:t>
            </a:r>
            <a:r>
              <a:rPr lang="de-DE" sz="1600" dirty="0"/>
              <a:t>() und Min(), um den maximalen und minimalen Wert im binären Baum zurück­zuliefern. Verwenden Sie möglichst wenige Knotenzugriffe</a:t>
            </a:r>
            <a:r>
              <a:rPr lang="de-DE" sz="1600" dirty="0" smtClean="0"/>
              <a:t>!</a:t>
            </a:r>
          </a:p>
          <a:p>
            <a:pPr lvl="0"/>
            <a:endParaRPr lang="de-DE" sz="1600" dirty="0"/>
          </a:p>
          <a:p>
            <a:pPr marL="342900" indent="-342900">
              <a:buFont typeface="+mj-lt"/>
              <a:buAutoNum type="arabicPeriod" startAt="4"/>
            </a:pPr>
            <a:endParaRPr lang="de-DE" sz="1600" dirty="0"/>
          </a:p>
          <a:p>
            <a:pPr lvl="0"/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1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Suchen nach Firmenbezeichnungen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pic>
        <p:nvPicPr>
          <p:cNvPr id="9" name="Grafik 8"/>
          <p:cNvPicPr/>
          <p:nvPr/>
        </p:nvPicPr>
        <p:blipFill rotWithShape="1">
          <a:blip r:embed="rId3"/>
          <a:srcRect b="25624"/>
          <a:stretch/>
        </p:blipFill>
        <p:spPr bwMode="auto">
          <a:xfrm>
            <a:off x="827584" y="1808820"/>
            <a:ext cx="7560840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7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/>
              <a:t>3.5 Binary </a:t>
            </a:r>
            <a:r>
              <a:rPr lang="de-DE" sz="2400" dirty="0" err="1" smtClean="0"/>
              <a:t>Tree</a:t>
            </a:r>
            <a:endParaRPr lang="de-DE" sz="2400" dirty="0" smtClean="0"/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7"/>
            </a:pPr>
            <a:r>
              <a:rPr lang="de-DE" sz="1600" dirty="0"/>
              <a:t>Erstellen Sie eine Methode mit folgender </a:t>
            </a:r>
            <a:r>
              <a:rPr lang="de-DE" sz="1600" dirty="0" smtClean="0"/>
              <a:t>Methodensignatur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bool</a:t>
            </a:r>
            <a:r>
              <a:rPr lang="de-DE" sz="1600" dirty="0" smtClean="0"/>
              <a:t> </a:t>
            </a:r>
            <a:r>
              <a:rPr lang="de-DE" sz="1600" dirty="0" err="1"/>
              <a:t>BinaryTree.Contains</a:t>
            </a:r>
            <a:r>
              <a:rPr lang="de-DE" sz="1600" dirty="0"/>
              <a:t>(T </a:t>
            </a:r>
            <a:r>
              <a:rPr lang="de-DE" sz="1600" dirty="0" smtClean="0"/>
              <a:t>item)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Die </a:t>
            </a:r>
            <a:r>
              <a:rPr lang="de-DE" sz="1600" dirty="0"/>
              <a:t>Methode soll überprüfen, ob der binäre Baum den über­gebenen Eintrag enthält.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Erstellen </a:t>
            </a:r>
            <a:r>
              <a:rPr lang="de-DE" sz="1600" dirty="0"/>
              <a:t>Sie danach ein Programm „</a:t>
            </a:r>
            <a:r>
              <a:rPr lang="de-DE" sz="1600" dirty="0" err="1"/>
              <a:t>Friends</a:t>
            </a:r>
            <a:r>
              <a:rPr lang="de-DE" sz="1600" dirty="0"/>
              <a:t>“ als Konsolen­anwendung, das aus einer Datei kommasepariert den Namen, das Geburtsdatum und die Telefonnummer in einen binären Baum einliest. Danach soll nach der Telefonnummer von Freunden über die Methode </a:t>
            </a:r>
            <a:r>
              <a:rPr lang="de-DE" sz="1600" dirty="0" err="1"/>
              <a:t>BinaryTree.Search</a:t>
            </a:r>
            <a:r>
              <a:rPr lang="de-DE" sz="1600" dirty="0"/>
              <a:t> gesucht werden. Hinweis: Implementieren Sie auf jeden Fall die Schnittstelle </a:t>
            </a:r>
            <a:r>
              <a:rPr lang="de-DE" sz="1600" dirty="0" err="1" smtClean="0"/>
              <a:t>IComparable</a:t>
            </a:r>
            <a:r>
              <a:rPr lang="de-DE" sz="1600" dirty="0" smtClean="0"/>
              <a:t>!</a:t>
            </a:r>
            <a:br>
              <a:rPr lang="de-DE" sz="1600" dirty="0" smtClean="0"/>
            </a:br>
            <a:endParaRPr lang="de-DE" sz="1600" dirty="0" smtClean="0"/>
          </a:p>
          <a:p>
            <a:pPr marL="342900" lvl="0" indent="-342900">
              <a:buFont typeface="+mj-lt"/>
              <a:buAutoNum type="arabicPeriod" startAt="7"/>
            </a:pPr>
            <a:r>
              <a:rPr lang="de-DE" sz="1600" dirty="0" smtClean="0"/>
              <a:t>In </a:t>
            </a:r>
            <a:r>
              <a:rPr lang="de-DE" sz="1600" dirty="0"/>
              <a:t>der Aufgabe </a:t>
            </a:r>
            <a:r>
              <a:rPr lang="de-DE" sz="1600" dirty="0" smtClean="0"/>
              <a:t>7. </a:t>
            </a:r>
            <a:r>
              <a:rPr lang="de-DE" sz="1600" dirty="0"/>
              <a:t>muss die Schnittstelle </a:t>
            </a:r>
            <a:r>
              <a:rPr lang="de-DE" sz="1600" dirty="0" err="1"/>
              <a:t>IComparable</a:t>
            </a:r>
            <a:r>
              <a:rPr lang="de-DE" sz="1600" dirty="0"/>
              <a:t> imple­mentiert werden. Welche Konsequenzen hätte es, wenn man das nicht macht. Begründen Sie</a:t>
            </a:r>
            <a:r>
              <a:rPr lang="de-DE" sz="1600" dirty="0" smtClean="0"/>
              <a:t>!</a:t>
            </a: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590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3.5 Binary </a:t>
            </a:r>
            <a:r>
              <a:rPr lang="de-DE" sz="3600" b="1" dirty="0" err="1" smtClean="0"/>
              <a:t>Tree</a:t>
            </a:r>
            <a:endParaRPr lang="de-DE" sz="3600" b="1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3096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Graph mit einem Wurzelknoten, bei dem jeder Knoten maximal zwei Nachfolger besitzt. Darstellung als umgedrehter Baum.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Binärer </a:t>
            </a:r>
            <a:r>
              <a:rPr lang="de-DE" b="1" dirty="0" err="1" smtClean="0">
                <a:solidFill>
                  <a:schemeClr val="tx1"/>
                </a:solidFill>
              </a:rPr>
              <a:t>Suchbaum</a:t>
            </a:r>
            <a:endParaRPr lang="de-DE" b="1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Bei einem binären </a:t>
            </a:r>
            <a:r>
              <a:rPr lang="de-DE" dirty="0" err="1" smtClean="0">
                <a:solidFill>
                  <a:schemeClr val="tx1"/>
                </a:solidFill>
              </a:rPr>
              <a:t>Suchbaum</a:t>
            </a:r>
            <a:r>
              <a:rPr lang="de-DE" dirty="0" smtClean="0">
                <a:solidFill>
                  <a:schemeClr val="tx1"/>
                </a:solidFill>
              </a:rPr>
              <a:t> ist der Wert des rechten Nachfolgers größer als der aktuelle Knoten, der linke kleiner.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- Begriffe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950663"/>
              </p:ext>
            </p:extLst>
          </p:nvPr>
        </p:nvGraphicFramePr>
        <p:xfrm>
          <a:off x="683568" y="1489337"/>
          <a:ext cx="7509494" cy="4468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5" imgW="5232301" imgH="3105128" progId="Visio.Drawing.15">
                  <p:embed/>
                </p:oleObj>
              </mc:Choice>
              <mc:Fallback>
                <p:oleObj name="Visio" r:id="rId5" imgW="5232301" imgH="310512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89337"/>
                        <a:ext cx="7509494" cy="44688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7668344" y="1489337"/>
            <a:ext cx="524718" cy="4603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372200" y="1489337"/>
            <a:ext cx="1008112" cy="4603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 rot="16200000">
            <a:off x="2383604" y="1168596"/>
            <a:ext cx="1465139" cy="4783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 rot="16200000">
            <a:off x="2804085" y="2176265"/>
            <a:ext cx="1465139" cy="5671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Binärer Baum - Begriffe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123509"/>
              </p:ext>
            </p:extLst>
          </p:nvPr>
        </p:nvGraphicFramePr>
        <p:xfrm>
          <a:off x="938444" y="1489336"/>
          <a:ext cx="7215369" cy="4819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Visio" r:id="rId5" imgW="6751511" imgH="4503619" progId="Visio.Drawing.15">
                  <p:embed/>
                </p:oleObj>
              </mc:Choice>
              <mc:Fallback>
                <p:oleObj name="Visio" r:id="rId5" imgW="6751511" imgH="450361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444" y="1489336"/>
                        <a:ext cx="7215369" cy="4819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6948264" y="1997945"/>
            <a:ext cx="648072" cy="387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148063" y="5877273"/>
            <a:ext cx="3005749" cy="508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67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sz="1600" dirty="0" smtClean="0"/>
              <a:t>Folgende Werte (Suchschlüssel) sollen in einen binären in </a:t>
            </a:r>
            <a:br>
              <a:rPr lang="de-DE" sz="1600" dirty="0" smtClean="0"/>
            </a:br>
            <a:r>
              <a:rPr lang="de-DE" sz="1600" dirty="0" smtClean="0"/>
              <a:t>der entsprechenden Reihenfolge eingefügt werden:</a:t>
            </a:r>
            <a:br>
              <a:rPr lang="de-DE" sz="1600" dirty="0" smtClean="0"/>
            </a:br>
            <a:r>
              <a:rPr lang="de-DE" sz="1600" dirty="0" smtClean="0"/>
              <a:t>140, 150, 130, 110, 135, 160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970581"/>
              </p:ext>
            </p:extLst>
          </p:nvPr>
        </p:nvGraphicFramePr>
        <p:xfrm>
          <a:off x="2771800" y="2520355"/>
          <a:ext cx="3270250" cy="259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Visio" r:id="rId7" imgW="3682852" imgH="2940219" progId="Visio.Drawing.15">
                  <p:embed/>
                </p:oleObj>
              </mc:Choice>
              <mc:Fallback>
                <p:oleObj name="Visio" r:id="rId7" imgW="3682852" imgH="294021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520355"/>
                        <a:ext cx="3270250" cy="2597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5827793" y="3440917"/>
            <a:ext cx="2324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Balancierter Baum</a:t>
            </a:r>
            <a:endParaRPr lang="de-DE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2444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2"/>
            </a:pPr>
            <a:r>
              <a:rPr lang="de-DE" sz="1600" dirty="0" smtClean="0"/>
              <a:t>Folgende Werte (Suchschlüssel) sollen in einen binären in </a:t>
            </a:r>
            <a:br>
              <a:rPr lang="de-DE" sz="1600" dirty="0" smtClean="0"/>
            </a:br>
            <a:r>
              <a:rPr lang="de-DE" sz="1600" dirty="0" smtClean="0"/>
              <a:t>der entsprechenden Reihenfolge eingefügt werden:</a:t>
            </a:r>
            <a:br>
              <a:rPr lang="de-DE" sz="1600" dirty="0" smtClean="0"/>
            </a:br>
            <a:r>
              <a:rPr lang="de-DE" sz="1600" dirty="0" smtClean="0"/>
              <a:t>110, 130, 135, 140, 150, 160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9821031"/>
              </p:ext>
            </p:extLst>
          </p:nvPr>
        </p:nvGraphicFramePr>
        <p:xfrm>
          <a:off x="2843808" y="2348880"/>
          <a:ext cx="3222381" cy="4134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Visio" r:id="rId7" imgW="4845235" imgH="6248312" progId="Visio.Drawing.15">
                  <p:embed/>
                </p:oleObj>
              </mc:Choice>
              <mc:Fallback>
                <p:oleObj name="Visio" r:id="rId7" imgW="4845235" imgH="624831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348880"/>
                        <a:ext cx="3222381" cy="41343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5292080" y="3440917"/>
            <a:ext cx="3004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Nicht-balancierter Baum</a:t>
            </a:r>
            <a:endParaRPr lang="de-DE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379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3"/>
            </a:pPr>
            <a:endParaRPr lang="de-DE" sz="1600" dirty="0" smtClean="0"/>
          </a:p>
          <a:p>
            <a:pPr marL="342900" lvl="0" indent="-342900">
              <a:buFont typeface="+mj-lt"/>
              <a:buAutoNum type="arabicPeriod" startAt="3"/>
            </a:pPr>
            <a:r>
              <a:rPr lang="de-DE" sz="1600" dirty="0" smtClean="0"/>
              <a:t>Erstellen </a:t>
            </a:r>
            <a:r>
              <a:rPr lang="de-DE" sz="1600" dirty="0"/>
              <a:t>Sie grafisch einen binären Baum für folgende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Einträge</a:t>
            </a:r>
            <a:r>
              <a:rPr lang="de-DE" sz="1600" dirty="0"/>
              <a:t>, die von links nach rechts in den Baum eingefügt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werden: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Hans</a:t>
            </a:r>
            <a:r>
              <a:rPr lang="de-DE" sz="1600" dirty="0"/>
              <a:t>, Berta, Andreas, Kurt, Nele, Ken, Marie, Paul, Peter, Jo, Zia</a:t>
            </a:r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3.5 Binary </a:t>
            </a:r>
            <a:r>
              <a:rPr lang="de-DE" sz="2000" b="1" dirty="0" err="1" smtClean="0"/>
              <a:t>Tree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615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1329</Words>
  <Application>Microsoft Office PowerPoint</Application>
  <PresentationFormat>Bildschirmpräsentation (4:3)</PresentationFormat>
  <Paragraphs>382</Paragraphs>
  <Slides>20</Slides>
  <Notes>18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530</cp:revision>
  <dcterms:created xsi:type="dcterms:W3CDTF">2008-04-18T08:42:50Z</dcterms:created>
  <dcterms:modified xsi:type="dcterms:W3CDTF">2014-03-27T15:14:31Z</dcterms:modified>
</cp:coreProperties>
</file>